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58" r:id="rId3"/>
    <p:sldId id="303" r:id="rId4"/>
    <p:sldId id="317" r:id="rId5"/>
    <p:sldId id="318" r:id="rId6"/>
    <p:sldId id="291" r:id="rId7"/>
    <p:sldId id="302" r:id="rId8"/>
    <p:sldId id="304" r:id="rId9"/>
    <p:sldId id="305" r:id="rId10"/>
    <p:sldId id="307" r:id="rId11"/>
    <p:sldId id="308" r:id="rId12"/>
    <p:sldId id="306" r:id="rId13"/>
    <p:sldId id="309" r:id="rId14"/>
    <p:sldId id="295" r:id="rId15"/>
    <p:sldId id="310" r:id="rId16"/>
    <p:sldId id="311" r:id="rId17"/>
    <p:sldId id="313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9" autoAdjust="0"/>
    <p:restoredTop sz="88259" autoAdjust="0"/>
  </p:normalViewPr>
  <p:slideViewPr>
    <p:cSldViewPr snapToGrid="0">
      <p:cViewPr>
        <p:scale>
          <a:sx n="50" d="100"/>
          <a:sy n="50" d="100"/>
        </p:scale>
        <p:origin x="188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8CFF83-8B72-4B5F-A676-B8AA14596D9C}" type="datetimeFigureOut">
              <a:rPr lang="zh-CN" altLang="en-US" smtClean="0"/>
              <a:t>2022/5/13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035994-A717-4775-BE1A-3BA068B781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746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/>
              <a:t>兴奋性：多少种类，形态，电生理，数量，层间分布情况</a:t>
            </a:r>
            <a:endParaRPr lang="en-US" altLang="zh-CN" sz="1200" dirty="0"/>
          </a:p>
          <a:p>
            <a:r>
              <a:rPr lang="zh-CN" altLang="en-US" sz="1200" dirty="0"/>
              <a:t>抑制性：多少种类，形态，电生理，数量，层间分布情况</a:t>
            </a:r>
            <a:endParaRPr lang="en-US" altLang="zh-CN" sz="1200" dirty="0"/>
          </a:p>
          <a:p>
            <a:r>
              <a:rPr lang="en-US" altLang="zh-CN" sz="1200" dirty="0"/>
              <a:t>GABAergic interneuron=GABA-releasing inhibitory interneurons</a:t>
            </a:r>
          </a:p>
          <a:p>
            <a:r>
              <a:rPr lang="zh-CN" altLang="en-US" sz="1200" dirty="0"/>
              <a:t>抑制性神经元的分类是缺失的</a:t>
            </a:r>
            <a:endParaRPr lang="en-US" altLang="zh-CN" sz="12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35994-A717-4775-BE1A-3BA068B781B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8808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https://as.nyu.edu/faculty/michael-hawken.html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FB134-8CF4-4AE8-9597-A9657D17AEF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074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FB134-8CF4-4AE8-9597-A9657D17AEF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361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V16</a:t>
            </a:r>
            <a:r>
              <a:rPr lang="zh-CN" altLang="en-US" dirty="0"/>
              <a:t>层中表达不同类型的蛋白的神经元比例情况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FB134-8CF4-4AE8-9597-A9657D17AEF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616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dirty="0">
                <a:solidFill>
                  <a:srgbClr val="000000"/>
                </a:solidFill>
                <a:effectLst/>
                <a:latin typeface="AdvPA45C"/>
              </a:rPr>
              <a:t>Orientation selectivity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AdvPA45C"/>
              </a:rPr>
              <a:t>— feedforward and feedback processing</a:t>
            </a:r>
            <a:endParaRPr lang="en-US" altLang="zh-CN" dirty="0">
              <a:solidFill>
                <a:srgbClr val="000000"/>
              </a:solidFill>
              <a:latin typeface="AdvPA45C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AdvPA45C"/>
              </a:rPr>
              <a:t>LGN-&gt;V1 </a:t>
            </a:r>
          </a:p>
          <a:p>
            <a:r>
              <a:rPr lang="en-US" altLang="zh-CN" dirty="0">
                <a:solidFill>
                  <a:srgbClr val="000000"/>
                </a:solidFill>
                <a:latin typeface="AdvPA45C"/>
              </a:rPr>
              <a:t>V1</a:t>
            </a:r>
            <a:r>
              <a:rPr lang="zh-CN" altLang="en-US" dirty="0">
                <a:solidFill>
                  <a:srgbClr val="000000"/>
                </a:solidFill>
                <a:latin typeface="AdvPA45C"/>
              </a:rPr>
              <a:t>内部的</a:t>
            </a:r>
            <a:r>
              <a:rPr lang="en-US" altLang="zh-CN" dirty="0">
                <a:solidFill>
                  <a:srgbClr val="000000"/>
                </a:solidFill>
                <a:latin typeface="AdvPA45C"/>
              </a:rPr>
              <a:t>recurrent</a:t>
            </a:r>
            <a:r>
              <a:rPr lang="zh-CN" altLang="en-US" dirty="0">
                <a:solidFill>
                  <a:srgbClr val="000000"/>
                </a:solidFill>
                <a:latin typeface="AdvPA45C"/>
              </a:rPr>
              <a:t>连接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来自</a:t>
            </a:r>
            <a:r>
              <a:rPr lang="en-US" altLang="zh-CN" dirty="0"/>
              <a:t>RGC-&gt;LGN</a:t>
            </a:r>
            <a:r>
              <a:rPr lang="zh-CN" altLang="en-US" dirty="0"/>
              <a:t>的输入：是</a:t>
            </a:r>
            <a:r>
              <a:rPr lang="en-US" altLang="zh-CN" dirty="0"/>
              <a:t>V1 simple cell orientation selectivity</a:t>
            </a:r>
            <a:r>
              <a:rPr lang="zh-CN" altLang="en-US" dirty="0"/>
              <a:t>的</a:t>
            </a:r>
            <a:r>
              <a:rPr lang="en-US" altLang="zh-CN" dirty="0"/>
              <a:t>”seed”/</a:t>
            </a:r>
            <a:r>
              <a:rPr lang="zh-CN" altLang="en-US" dirty="0"/>
              <a:t>“</a:t>
            </a:r>
            <a:r>
              <a:rPr lang="en-US" altLang="zh-CN" dirty="0"/>
              <a:t>source</a:t>
            </a:r>
            <a:r>
              <a:rPr lang="zh-CN" altLang="en-US" dirty="0"/>
              <a:t>”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V1</a:t>
            </a:r>
            <a:r>
              <a:rPr lang="zh-CN" altLang="en-US" dirty="0"/>
              <a:t>里的</a:t>
            </a:r>
            <a:r>
              <a:rPr lang="en-US" altLang="zh-CN" dirty="0"/>
              <a:t>recurrent</a:t>
            </a:r>
            <a:r>
              <a:rPr lang="zh-CN" altLang="en-US" dirty="0"/>
              <a:t>连接（</a:t>
            </a:r>
            <a:r>
              <a:rPr lang="en-US" altLang="zh-CN" dirty="0"/>
              <a:t>E-E,E-I,I-E</a:t>
            </a:r>
            <a:r>
              <a:rPr lang="zh-CN" altLang="en-US" dirty="0"/>
              <a:t>）：是形成持续鲁棒的</a:t>
            </a:r>
            <a:r>
              <a:rPr lang="en-US" altLang="zh-CN" dirty="0"/>
              <a:t>orientation pinwheel</a:t>
            </a:r>
            <a:r>
              <a:rPr lang="zh-CN" altLang="en-US" dirty="0"/>
              <a:t> </a:t>
            </a:r>
            <a:r>
              <a:rPr lang="en-US" altLang="zh-CN" dirty="0"/>
              <a:t>map</a:t>
            </a:r>
            <a:r>
              <a:rPr lang="zh-CN" altLang="en-US" dirty="0"/>
              <a:t>的必要条件</a:t>
            </a:r>
            <a:br>
              <a:rPr lang="en-US" altLang="zh-CN" dirty="0"/>
            </a:b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FB134-8CF4-4AE8-9597-A9657D17AEF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892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FB134-8CF4-4AE8-9597-A9657D17AEF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648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FB134-8CF4-4AE8-9597-A9657D17AEF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134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4330BE-50DF-61A6-6D43-DA0B509E2D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368A373-738A-50F2-9775-3A3D8B1D8C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47E4A3-5FC7-A072-667F-87C82F6D0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A688E-D465-4F8E-956C-48391E8B1BAB}" type="datetimeFigureOut">
              <a:rPr lang="zh-CN" altLang="en-US" smtClean="0"/>
              <a:t>2022/5/13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2E91DF-E657-05B0-746D-A60C9D668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8EE2C2-C4B9-C594-36F9-D2903A7D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2B2-8D2B-4794-84E5-F946EBD1BE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363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CD4C70-C4C9-D211-323E-76C406D45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CECC840-5F2A-0BEE-1AA4-A41B12846E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6E178C-35CD-345B-1EB0-C349655C0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A688E-D465-4F8E-956C-48391E8B1BAB}" type="datetimeFigureOut">
              <a:rPr lang="zh-CN" altLang="en-US" smtClean="0"/>
              <a:t>2022/5/13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36068B-D00D-6D05-9718-0DA501658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491278-5231-4029-568B-85F6983AF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2B2-8D2B-4794-84E5-F946EBD1BE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965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A1F5C72-4854-C1E2-9B86-2B637921CA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50D2F76-9C16-7C09-EAE6-4415AFBB50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5963D1-50FB-0C11-9397-FF12B9B41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A688E-D465-4F8E-956C-48391E8B1BAB}" type="datetimeFigureOut">
              <a:rPr lang="zh-CN" altLang="en-US" smtClean="0"/>
              <a:t>2022/5/13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39C000-70A5-C1B8-C51F-E1A008A0E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E56F10-4EA0-4A22-04F2-07F004424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2B2-8D2B-4794-84E5-F946EBD1BE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698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A226DC-E84B-D4D3-F3F5-B15C0FA0E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87CD94-CA29-3B41-A098-D4BFDFE1E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394E69-42BD-D614-0707-D5A9F525A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A688E-D465-4F8E-956C-48391E8B1BAB}" type="datetimeFigureOut">
              <a:rPr lang="zh-CN" altLang="en-US" smtClean="0"/>
              <a:t>2022/5/13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54E9B6-3011-70FF-CB94-ED472C5BD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A4050E-02D6-F7B3-050C-19A2B16D5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2B2-8D2B-4794-84E5-F946EBD1BE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306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0D4765-4BFD-55D0-5C23-27A4EF784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9C0E425-351C-CF44-FB10-39060E4BF1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7D5101-1AFA-3095-4919-CBAA45511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A688E-D465-4F8E-956C-48391E8B1BAB}" type="datetimeFigureOut">
              <a:rPr lang="zh-CN" altLang="en-US" smtClean="0"/>
              <a:t>2022/5/13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F7EFFB-079F-5BB8-92EC-971C494AA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C0CA18-8AF7-62FE-89D1-3776E232E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2B2-8D2B-4794-84E5-F946EBD1BE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2160B6-CEC4-CE18-2B84-F436E934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9983A9-AF04-70AC-74B4-2826C8A9F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F4EE2E7-63C3-BBDB-2DDF-EBA7507EB1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F5DCBF8-D333-2B66-278B-D877D297C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A688E-D465-4F8E-956C-48391E8B1BAB}" type="datetimeFigureOut">
              <a:rPr lang="zh-CN" altLang="en-US" smtClean="0"/>
              <a:t>2022/5/13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D3B916-B4B7-F03C-1A6B-136EB7588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B53CCD5-C5D6-BAD1-3499-C5C9E9038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2B2-8D2B-4794-84E5-F946EBD1BE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967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3FCE21-756D-958D-E83F-625399D4E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91D1AD-9D65-AB45-B4F9-6825FD6918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FC8AA0B-B545-7C38-5A28-0D340CBA0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C7200F-21AF-86CA-0C2D-83A87AE04C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6935367-F3A6-3A50-3B7F-B4C91DC0E0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CC1E80F-BBA6-90AE-B705-2929D334D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A688E-D465-4F8E-956C-48391E8B1BAB}" type="datetimeFigureOut">
              <a:rPr lang="zh-CN" altLang="en-US" smtClean="0"/>
              <a:t>2022/5/13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103A4B5-F50F-4501-B696-61929BCB8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7AA0603-FC13-984A-30E6-1821DB778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2B2-8D2B-4794-84E5-F946EBD1BE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0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FC88CA-197F-63A7-3BE6-AAAB5BA3C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58BC4A2-760B-C6A8-9FDB-FE48FA601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A688E-D465-4F8E-956C-48391E8B1BAB}" type="datetimeFigureOut">
              <a:rPr lang="zh-CN" altLang="en-US" smtClean="0"/>
              <a:t>2022/5/13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38BD347-8BA4-329D-B856-5C218B0DB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6DAB3A4-C609-C74B-C528-E446DA89E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2B2-8D2B-4794-84E5-F946EBD1BE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310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0EA163E-1845-BE00-351E-C75695C7D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A688E-D465-4F8E-956C-48391E8B1BAB}" type="datetimeFigureOut">
              <a:rPr lang="zh-CN" altLang="en-US" smtClean="0"/>
              <a:t>2022/5/13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B097CE8-91EA-CC21-C937-B9C81413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3AD8AE-ED76-4913-E036-D2F0E3BED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2B2-8D2B-4794-84E5-F946EBD1BE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4157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0BE66-3944-5BF3-9221-0C08A0176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B453C6-D6D8-2ABF-8A55-64F69FC4B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3ECF480-89B9-BBA9-3AF2-883D52837D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A44C8B-18ED-6209-F3B0-457CB141F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A688E-D465-4F8E-956C-48391E8B1BAB}" type="datetimeFigureOut">
              <a:rPr lang="zh-CN" altLang="en-US" smtClean="0"/>
              <a:t>2022/5/13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C1A4D2C-6639-20D6-2FC9-0DA7D6BD4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64481E3-768D-22D4-3EFA-7588D0961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2B2-8D2B-4794-84E5-F946EBD1BE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274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5A83AB-0BF7-ADA5-E985-4643465F7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AA46105-1AC5-C039-9FE1-2E8CE679C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94D02E-A8A1-51EA-1F7F-916C56277C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779C7B3-4969-E12D-45F7-7B7A585B9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A688E-D465-4F8E-956C-48391E8B1BAB}" type="datetimeFigureOut">
              <a:rPr lang="zh-CN" altLang="en-US" smtClean="0"/>
              <a:t>2022/5/13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5EF0FD-8956-6794-2827-D2BBB09B1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A90ACE-3C5D-C427-63C4-9C904D426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2B2-8D2B-4794-84E5-F946EBD1BE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167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0CD4A09-CBD7-1A73-0318-AB0116613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CCBB0F-0900-CC28-0228-43FC0D16D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0B20E6-5FBD-72B5-8722-85FEA5DABA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A688E-D465-4F8E-956C-48391E8B1BAB}" type="datetimeFigureOut">
              <a:rPr lang="zh-CN" altLang="en-US" smtClean="0"/>
              <a:t>2022/5/13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CFAF0F-5464-7FF6-7A59-79E3318ECB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907426-7A49-E1E9-9081-5A64391D49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5DF2B2-8D2B-4794-84E5-F946EBD1BE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110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0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0E2576-4E96-AE84-1336-87263A27CC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灵长类初级视觉网络论文调研简报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C9F487A-4A8D-F789-E5D1-80EA8E630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2412"/>
            <a:ext cx="9144000" cy="985603"/>
          </a:xfrm>
        </p:spPr>
        <p:txBody>
          <a:bodyPr/>
          <a:lstStyle/>
          <a:p>
            <a:r>
              <a:rPr lang="zh-CN" altLang="en-US" dirty="0"/>
              <a:t>陈雯婕</a:t>
            </a:r>
            <a:endParaRPr lang="en-US" altLang="zh-CN" dirty="0"/>
          </a:p>
          <a:p>
            <a:r>
              <a:rPr lang="en-US" altLang="zh-CN" dirty="0"/>
              <a:t>20220513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2323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5C90B23-9783-5282-B2AD-EF66BE3E0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3" y="119719"/>
            <a:ext cx="7042512" cy="91444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95869B1-3BC8-B5D6-3857-DB0DA7979937}"/>
              </a:ext>
            </a:extLst>
          </p:cNvPr>
          <p:cNvSpPr txBox="1"/>
          <p:nvPr/>
        </p:nvSpPr>
        <p:spPr>
          <a:xfrm>
            <a:off x="4501978" y="68164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2011</a:t>
            </a:r>
            <a:r>
              <a:rPr lang="zh-CN" altLang="en-US" sz="2400" b="1" dirty="0"/>
              <a:t>年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513788D-FFEC-9D4D-265D-DEA431AD1DE1}"/>
              </a:ext>
            </a:extLst>
          </p:cNvPr>
          <p:cNvSpPr txBox="1"/>
          <p:nvPr/>
        </p:nvSpPr>
        <p:spPr>
          <a:xfrm>
            <a:off x="576613" y="4827030"/>
            <a:ext cx="37720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RGC</a:t>
            </a:r>
            <a:r>
              <a:rPr lang="zh-CN" altLang="en-US" sz="1600" dirty="0"/>
              <a:t>的</a:t>
            </a:r>
            <a:r>
              <a:rPr lang="en-US" altLang="zh-CN" sz="1600" dirty="0"/>
              <a:t>ON-cell</a:t>
            </a:r>
            <a:r>
              <a:rPr lang="zh-CN" altLang="en-US" sz="1600" dirty="0"/>
              <a:t>和</a:t>
            </a:r>
            <a:r>
              <a:rPr lang="en-US" altLang="zh-CN" sz="1600" dirty="0"/>
              <a:t>OFF-cell</a:t>
            </a:r>
            <a:r>
              <a:rPr lang="zh-CN" altLang="en-US" sz="1600" dirty="0"/>
              <a:t>在空间中呈现</a:t>
            </a:r>
            <a:r>
              <a:rPr lang="en-US" altLang="zh-CN" sz="1600" dirty="0"/>
              <a:t>6</a:t>
            </a:r>
            <a:r>
              <a:rPr lang="zh-CN" altLang="en-US" sz="1600" dirty="0"/>
              <a:t>角形网格</a:t>
            </a:r>
            <a:r>
              <a:rPr lang="en-US" altLang="zh-CN" sz="1600" dirty="0"/>
              <a:t>(hexagonal grid)</a:t>
            </a:r>
            <a:r>
              <a:rPr lang="zh-CN" altLang="en-US" sz="1600" dirty="0"/>
              <a:t>分布模式</a:t>
            </a:r>
            <a:endParaRPr lang="en-US" altLang="zh-CN" sz="1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91A835C-CD2E-B80C-2EE5-8A2F34718DF5}"/>
              </a:ext>
            </a:extLst>
          </p:cNvPr>
          <p:cNvSpPr txBox="1"/>
          <p:nvPr/>
        </p:nvSpPr>
        <p:spPr>
          <a:xfrm>
            <a:off x="7428484" y="710747"/>
            <a:ext cx="45874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</a:rPr>
              <a:t>核心思想：</a:t>
            </a:r>
            <a:r>
              <a:rPr lang="en-US" altLang="zh-CN" sz="1800" b="1" dirty="0">
                <a:solidFill>
                  <a:srgbClr val="FF0000"/>
                </a:solidFill>
              </a:rPr>
              <a:t>ON-center</a:t>
            </a:r>
            <a:r>
              <a:rPr lang="zh-CN" altLang="en-US" sz="1800" b="1" dirty="0">
                <a:solidFill>
                  <a:srgbClr val="FF0000"/>
                </a:solidFill>
              </a:rPr>
              <a:t>和</a:t>
            </a:r>
            <a:r>
              <a:rPr lang="en-US" altLang="zh-CN" sz="1800" b="1" dirty="0" err="1">
                <a:solidFill>
                  <a:srgbClr val="FF0000"/>
                </a:solidFill>
              </a:rPr>
              <a:t>OFF-center</a:t>
            </a:r>
            <a:r>
              <a:rPr lang="zh-CN" altLang="en-US" sz="1800" b="1" dirty="0">
                <a:solidFill>
                  <a:srgbClr val="FF0000"/>
                </a:solidFill>
              </a:rPr>
              <a:t>的</a:t>
            </a:r>
            <a:r>
              <a:rPr lang="en-US" altLang="zh-CN" sz="1800" b="1" dirty="0">
                <a:solidFill>
                  <a:srgbClr val="FF0000"/>
                </a:solidFill>
              </a:rPr>
              <a:t>RGC</a:t>
            </a:r>
            <a:r>
              <a:rPr lang="zh-CN" altLang="en-US" sz="1800" b="1" dirty="0">
                <a:solidFill>
                  <a:srgbClr val="FF0000"/>
                </a:solidFill>
              </a:rPr>
              <a:t>在空间中的排布叠加规律</a:t>
            </a:r>
            <a:r>
              <a:rPr lang="en-US" altLang="zh-CN" sz="1800" b="1" dirty="0">
                <a:solidFill>
                  <a:srgbClr val="FF0000"/>
                </a:solidFill>
              </a:rPr>
              <a:t>+retinotopic map</a:t>
            </a:r>
            <a:r>
              <a:rPr lang="zh-CN" altLang="en-US" b="1" dirty="0">
                <a:solidFill>
                  <a:srgbClr val="FF0000"/>
                </a:solidFill>
              </a:rPr>
              <a:t>是</a:t>
            </a:r>
            <a:r>
              <a:rPr lang="en-US" altLang="zh-CN" sz="1800" b="1" dirty="0">
                <a:solidFill>
                  <a:srgbClr val="FF0000"/>
                </a:solidFill>
              </a:rPr>
              <a:t>V1</a:t>
            </a:r>
            <a:r>
              <a:rPr lang="zh-CN" altLang="en-US" sz="1800" b="1" dirty="0">
                <a:solidFill>
                  <a:srgbClr val="FF0000"/>
                </a:solidFill>
              </a:rPr>
              <a:t>的</a:t>
            </a:r>
            <a:r>
              <a:rPr lang="en-US" altLang="zh-CN" sz="1800" b="1" dirty="0">
                <a:solidFill>
                  <a:srgbClr val="FF0000"/>
                </a:solidFill>
              </a:rPr>
              <a:t>orientation map</a:t>
            </a:r>
            <a:r>
              <a:rPr lang="zh-CN" altLang="en-US" b="1" dirty="0">
                <a:solidFill>
                  <a:srgbClr val="FF0000"/>
                </a:solidFill>
              </a:rPr>
              <a:t>的来源</a:t>
            </a:r>
            <a:endParaRPr lang="en-US" altLang="zh-CN" sz="1800" b="1" dirty="0">
              <a:solidFill>
                <a:srgbClr val="FF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AA7E6C5-E44C-5A4A-9B05-B49CC57720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98"/>
          <a:stretch/>
        </p:blipFill>
        <p:spPr>
          <a:xfrm>
            <a:off x="87793" y="1882571"/>
            <a:ext cx="12040707" cy="263767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5D4967F-7D5C-F780-80E9-D3DDD7D47FB2}"/>
              </a:ext>
            </a:extLst>
          </p:cNvPr>
          <p:cNvSpPr txBox="1"/>
          <p:nvPr/>
        </p:nvSpPr>
        <p:spPr>
          <a:xfrm>
            <a:off x="8486003" y="4801686"/>
            <a:ext cx="32946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ON-OFF RGC</a:t>
            </a:r>
            <a:r>
              <a:rPr lang="zh-CN" altLang="en-US" b="1" dirty="0">
                <a:solidFill>
                  <a:srgbClr val="FF0000"/>
                </a:solidFill>
              </a:rPr>
              <a:t>组成一对</a:t>
            </a:r>
            <a:r>
              <a:rPr lang="en-US" altLang="zh-CN" b="1" dirty="0">
                <a:solidFill>
                  <a:srgbClr val="FF0000"/>
                </a:solidFill>
              </a:rPr>
              <a:t>dipole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Dipole</a:t>
            </a:r>
            <a:r>
              <a:rPr lang="zh-CN" altLang="en-US" b="1" dirty="0">
                <a:solidFill>
                  <a:srgbClr val="FF0000"/>
                </a:solidFill>
              </a:rPr>
              <a:t>的朝向与</a:t>
            </a:r>
            <a:r>
              <a:rPr lang="en-US" altLang="zh-CN" b="1" dirty="0">
                <a:solidFill>
                  <a:srgbClr val="FF0000"/>
                </a:solidFill>
              </a:rPr>
              <a:t>preferred orientation</a:t>
            </a:r>
            <a:r>
              <a:rPr lang="zh-CN" altLang="en-US" b="1" dirty="0">
                <a:solidFill>
                  <a:srgbClr val="FF0000"/>
                </a:solidFill>
              </a:rPr>
              <a:t>相垂直</a:t>
            </a:r>
            <a:endParaRPr lang="en-US" altLang="zh-CN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5367C14-C265-2C0C-5FDB-544CA62AB548}"/>
              </a:ext>
            </a:extLst>
          </p:cNvPr>
          <p:cNvSpPr txBox="1"/>
          <p:nvPr/>
        </p:nvSpPr>
        <p:spPr>
          <a:xfrm>
            <a:off x="4832070" y="4722203"/>
            <a:ext cx="341864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Interference pattern</a:t>
            </a:r>
            <a:r>
              <a:rPr lang="zh-CN" altLang="en-US" dirty="0"/>
              <a:t>：</a:t>
            </a:r>
            <a:r>
              <a:rPr lang="zh-CN" altLang="en-US" sz="1600" dirty="0"/>
              <a:t>两种模式在空间中叠加形成一种周期的模式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55397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023386A-E508-B98A-E1C4-54FAD017D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12" y="1188762"/>
            <a:ext cx="9946262" cy="43534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1811495-E8FD-E091-5DC3-814E0D5E9B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153" t="5098"/>
          <a:stretch/>
        </p:blipFill>
        <p:spPr>
          <a:xfrm>
            <a:off x="8668805" y="86063"/>
            <a:ext cx="3194983" cy="200849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4A4B399-C90C-F927-144D-391B13200D7D}"/>
              </a:ext>
            </a:extLst>
          </p:cNvPr>
          <p:cNvSpPr txBox="1"/>
          <p:nvPr/>
        </p:nvSpPr>
        <p:spPr>
          <a:xfrm>
            <a:off x="1045027" y="571635"/>
            <a:ext cx="4256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Orientation map</a:t>
            </a:r>
            <a:r>
              <a:rPr lang="zh-CN" altLang="en-US" sz="2000" b="1" dirty="0"/>
              <a:t>从</a:t>
            </a:r>
            <a:r>
              <a:rPr lang="en-US" altLang="zh-CN" sz="2000" b="1" dirty="0"/>
              <a:t>interference pattern</a:t>
            </a:r>
            <a:r>
              <a:rPr lang="zh-CN" altLang="en-US" sz="2000" b="1" dirty="0"/>
              <a:t>中产生的例子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4D217A2-198D-9DF4-AEE7-CCA82D96459A}"/>
              </a:ext>
            </a:extLst>
          </p:cNvPr>
          <p:cNvSpPr txBox="1"/>
          <p:nvPr/>
        </p:nvSpPr>
        <p:spPr>
          <a:xfrm>
            <a:off x="498927" y="5640691"/>
            <a:ext cx="55970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b="0" i="0" dirty="0">
                <a:solidFill>
                  <a:srgbClr val="242021"/>
                </a:solidFill>
                <a:effectLst/>
                <a:latin typeface="TradeGothicLTStd"/>
              </a:rPr>
              <a:t>Shaded areas on the moiré interference pattern show that dipoles with the same orientation arrange themselves as vertices of a hexagonal lattice pattern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BAAACED-5F62-A1F5-F1FB-A69920575D29}"/>
              </a:ext>
            </a:extLst>
          </p:cNvPr>
          <p:cNvSpPr txBox="1"/>
          <p:nvPr/>
        </p:nvSpPr>
        <p:spPr>
          <a:xfrm>
            <a:off x="7388577" y="5780390"/>
            <a:ext cx="24728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dirty="0"/>
              <a:t>V1</a:t>
            </a:r>
            <a:r>
              <a:rPr lang="zh-CN" altLang="en-US" dirty="0"/>
              <a:t>细胞的偏好朝向在空间中的分布情况</a:t>
            </a: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14DEF4ED-568E-8016-3B2F-12CE5E018DE8}"/>
              </a:ext>
            </a:extLst>
          </p:cNvPr>
          <p:cNvSpPr/>
          <p:nvPr/>
        </p:nvSpPr>
        <p:spPr>
          <a:xfrm rot="5400000">
            <a:off x="2501900" y="5359400"/>
            <a:ext cx="355600" cy="3828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FBB9E1E6-FD95-1735-AF44-B8D721A81D93}"/>
              </a:ext>
            </a:extLst>
          </p:cNvPr>
          <p:cNvSpPr/>
          <p:nvPr/>
        </p:nvSpPr>
        <p:spPr>
          <a:xfrm rot="5400000">
            <a:off x="7868483" y="5359400"/>
            <a:ext cx="355600" cy="3828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0432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5AC61FB-1147-B950-9C10-C32ED2171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86" y="290708"/>
            <a:ext cx="6162464" cy="627658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280CC1C-4084-3218-6F33-57B1AD10A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5050" y="405119"/>
            <a:ext cx="5962048" cy="13150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FD1509F-843F-E124-375C-3570893413F3}"/>
                  </a:ext>
                </a:extLst>
              </p:cNvPr>
              <p:cNvSpPr txBox="1"/>
              <p:nvPr/>
            </p:nvSpPr>
            <p:spPr>
              <a:xfrm>
                <a:off x="6612786" y="2249565"/>
                <a:ext cx="5386627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FF0000"/>
                    </a:solidFill>
                  </a:rPr>
                  <a:t>第一个使用猕猴数据建模</a:t>
                </a:r>
                <a:r>
                  <a:rPr lang="en-US" altLang="zh-CN" sz="1600" b="1" dirty="0">
                    <a:solidFill>
                      <a:srgbClr val="FF0000"/>
                    </a:solidFill>
                  </a:rPr>
                  <a:t>M-pathway(LGN-&gt;V1)</a:t>
                </a:r>
                <a:r>
                  <a:rPr lang="zh-CN" altLang="en-US" sz="1600" b="1" dirty="0">
                    <a:solidFill>
                      <a:srgbClr val="FF0000"/>
                    </a:solidFill>
                  </a:rPr>
                  <a:t>环路</a:t>
                </a:r>
                <a:endParaRPr lang="en-US" altLang="zh-CN" sz="1600" b="1" dirty="0">
                  <a:solidFill>
                    <a:srgbClr val="FF0000"/>
                  </a:solidFill>
                </a:endParaRPr>
              </a:p>
              <a:p>
                <a:r>
                  <a:rPr lang="zh-CN" altLang="en-US" sz="1600" b="1" dirty="0">
                    <a:solidFill>
                      <a:srgbClr val="FF0000"/>
                    </a:solidFill>
                  </a:rPr>
                  <a:t>并模拟</a:t>
                </a:r>
                <a:r>
                  <a:rPr lang="en-US" altLang="zh-CN" sz="1600" b="1" dirty="0">
                    <a:solidFill>
                      <a:srgbClr val="FF0000"/>
                    </a:solidFill>
                  </a:rPr>
                  <a:t>V1 L4C</a:t>
                </a:r>
                <a14:m>
                  <m:oMath xmlns:m="http://schemas.openxmlformats.org/officeDocument/2006/math">
                    <m:r>
                      <a:rPr lang="zh-CN" altLang="en-US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altLang="zh-CN" sz="1600" b="1" dirty="0">
                    <a:solidFill>
                      <a:srgbClr val="FF0000"/>
                    </a:solidFill>
                  </a:rPr>
                  <a:t> simple cell orientation selectivity</a:t>
                </a:r>
                <a:r>
                  <a:rPr lang="zh-CN" altLang="en-US" sz="1600" b="1" dirty="0">
                    <a:solidFill>
                      <a:srgbClr val="FF0000"/>
                    </a:solidFill>
                  </a:rPr>
                  <a:t>的形成</a:t>
                </a:r>
                <a:endParaRPr lang="en-US" altLang="zh-CN" sz="1600" b="1" dirty="0">
                  <a:solidFill>
                    <a:srgbClr val="FF0000"/>
                  </a:solidFill>
                </a:endParaRPr>
              </a:p>
              <a:p>
                <a:endParaRPr lang="en-US" altLang="zh-CN" sz="1600" b="1" dirty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sz="1600" b="1" dirty="0"/>
                  <a:t>网络连接数据：</a:t>
                </a:r>
                <a:endParaRPr lang="en-US" altLang="zh-CN" sz="1600" b="1" dirty="0"/>
              </a:p>
              <a:p>
                <a:r>
                  <a:rPr lang="en-US" altLang="zh-CN" sz="1600" b="1" dirty="0"/>
                  <a:t>Part1:</a:t>
                </a:r>
              </a:p>
              <a:p>
                <a:r>
                  <a:rPr lang="en-US" altLang="zh-CN" sz="1600" dirty="0"/>
                  <a:t>LGN M-type cell-&gt;4C</a:t>
                </a:r>
                <a14:m>
                  <m:oMath xmlns:m="http://schemas.openxmlformats.org/officeDocument/2006/math">
                    <m:r>
                      <a:rPr lang="zh-CN" alt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sz="1600" dirty="0"/>
                  <a:t>: LGN</a:t>
                </a:r>
                <a:r>
                  <a:rPr lang="zh-CN" altLang="en-US" sz="1600" dirty="0"/>
                  <a:t>输入很稀疏</a:t>
                </a:r>
                <a:endParaRPr lang="en-US" altLang="zh-CN" sz="1600" dirty="0"/>
              </a:p>
              <a:p>
                <a:r>
                  <a:rPr lang="en-US" altLang="zh-CN" sz="1600" dirty="0"/>
                  <a:t>LGN:V1</a:t>
                </a:r>
                <a:r>
                  <a:rPr lang="zh-CN" altLang="en-US" sz="1600" dirty="0"/>
                  <a:t>投射比例约为</a:t>
                </a:r>
                <a:r>
                  <a:rPr lang="en-US" altLang="zh-CN" sz="1600" dirty="0"/>
                  <a:t>30:4000</a:t>
                </a:r>
              </a:p>
              <a:p>
                <a:r>
                  <a:rPr lang="en-US" altLang="zh-CN" sz="1600" dirty="0"/>
                  <a:t>(</a:t>
                </a:r>
                <a:r>
                  <a:rPr lang="zh-CN" altLang="en-US" sz="1600" dirty="0"/>
                  <a:t>每个</a:t>
                </a:r>
                <a:r>
                  <a:rPr lang="en-US" altLang="zh-CN" sz="1600" dirty="0" err="1"/>
                  <a:t>hyperColumn</a:t>
                </a:r>
                <a:r>
                  <a:rPr lang="zh-CN" altLang="en-US" sz="1600" dirty="0"/>
                  <a:t>有</a:t>
                </a:r>
                <a:r>
                  <a:rPr lang="en-US" altLang="zh-CN" sz="1600" dirty="0"/>
                  <a:t>4000</a:t>
                </a:r>
                <a:r>
                  <a:rPr lang="zh-CN" altLang="en-US" sz="1600" dirty="0"/>
                  <a:t>个细胞</a:t>
                </a:r>
                <a:r>
                  <a:rPr lang="en-US" altLang="zh-CN" sz="1600" dirty="0"/>
                  <a:t>)</a:t>
                </a:r>
              </a:p>
              <a:p>
                <a:r>
                  <a:rPr lang="en-US" altLang="zh-CN" sz="1600" b="1" dirty="0"/>
                  <a:t>Part2:</a:t>
                </a:r>
              </a:p>
              <a:p>
                <a:r>
                  <a:rPr lang="en-US" altLang="zh-CN" sz="1600" dirty="0"/>
                  <a:t>4C</a:t>
                </a:r>
                <a14:m>
                  <m:oMath xmlns:m="http://schemas.openxmlformats.org/officeDocument/2006/math">
                    <m:r>
                      <a:rPr lang="zh-CN" alt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1600" dirty="0"/>
                  <a:t>内：</a:t>
                </a:r>
                <a:r>
                  <a:rPr lang="en-US" altLang="zh-CN" sz="1600" dirty="0"/>
                  <a:t>E-&gt;E,E-&gt;I,I-&gt;E,I-&gt;I</a:t>
                </a:r>
              </a:p>
              <a:p>
                <a:r>
                  <a:rPr lang="zh-CN" altLang="en-US" sz="1600" dirty="0"/>
                  <a:t>平均每个</a:t>
                </a:r>
                <a:r>
                  <a:rPr lang="en-US" altLang="zh-CN" sz="1600" dirty="0"/>
                  <a:t>E/I</a:t>
                </a:r>
                <a:r>
                  <a:rPr lang="zh-CN" altLang="en-US" sz="1600" dirty="0"/>
                  <a:t>细胞的连接情况：</a:t>
                </a:r>
                <a:endParaRPr lang="en-US" altLang="zh-CN" sz="1600" dirty="0"/>
              </a:p>
              <a:p>
                <a:r>
                  <a:rPr lang="en-US" altLang="zh-CN" sz="1600" dirty="0"/>
                  <a:t>E</a:t>
                </a:r>
                <a:r>
                  <a:rPr lang="zh-CN" altLang="en-US" sz="1600" dirty="0"/>
                  <a:t>：</a:t>
                </a:r>
                <a:r>
                  <a:rPr lang="en-US" altLang="zh-CN" sz="1600" dirty="0"/>
                  <a:t>200E+100I</a:t>
                </a:r>
              </a:p>
              <a:p>
                <a:r>
                  <a:rPr lang="en-US" altLang="zh-CN" sz="1600" dirty="0"/>
                  <a:t>I</a:t>
                </a:r>
                <a:r>
                  <a:rPr lang="zh-CN" altLang="en-US" sz="1600" dirty="0"/>
                  <a:t>：</a:t>
                </a:r>
                <a:r>
                  <a:rPr lang="en-US" altLang="zh-CN" sz="1600" dirty="0"/>
                  <a:t>750E+100I</a:t>
                </a:r>
              </a:p>
              <a:p>
                <a:r>
                  <a:rPr lang="en-US" altLang="zh-CN" sz="1600" b="1" dirty="0"/>
                  <a:t>Part3:</a:t>
                </a:r>
              </a:p>
              <a:p>
                <a:r>
                  <a:rPr lang="en-US" altLang="zh-CN" sz="1600" dirty="0"/>
                  <a:t>Layer6</a:t>
                </a:r>
                <a:r>
                  <a:rPr lang="zh-CN" altLang="en-US" sz="1600" dirty="0"/>
                  <a:t>对</a:t>
                </a:r>
                <a:r>
                  <a:rPr lang="en-US" altLang="zh-CN" sz="1600" i="0" dirty="0">
                    <a:solidFill>
                      <a:srgbClr val="242021"/>
                    </a:solidFill>
                    <a:effectLst/>
                    <a:latin typeface="Minion-Regular"/>
                  </a:rPr>
                  <a:t>Layer </a:t>
                </a:r>
                <a:r>
                  <a:rPr lang="en-US" altLang="zh-CN" sz="1600" dirty="0"/>
                  <a:t>4C</a:t>
                </a:r>
                <a14:m>
                  <m:oMath xmlns:m="http://schemas.openxmlformats.org/officeDocument/2006/math">
                    <m:r>
                      <a:rPr lang="zh-CN" alt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zh-CN" altLang="en-US" sz="1600" b="0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1600" dirty="0"/>
                  <a:t>投射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FD1509F-843F-E124-375C-357089341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786" y="2249565"/>
                <a:ext cx="5386627" cy="3785652"/>
              </a:xfrm>
              <a:prstGeom prst="rect">
                <a:avLst/>
              </a:prstGeom>
              <a:blipFill>
                <a:blip r:embed="rId5"/>
                <a:stretch>
                  <a:fillRect l="-680" t="-483" b="-1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5980C264-E273-7DF8-05E1-3DAF21525692}"/>
              </a:ext>
            </a:extLst>
          </p:cNvPr>
          <p:cNvSpPr txBox="1"/>
          <p:nvPr/>
        </p:nvSpPr>
        <p:spPr>
          <a:xfrm>
            <a:off x="9967511" y="1086267"/>
            <a:ext cx="1321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2016</a:t>
            </a:r>
            <a:r>
              <a:rPr lang="zh-CN" altLang="en-US" b="1" dirty="0"/>
              <a:t>年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3079932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8DD50E0-740C-AA38-ADB4-2C43E37A0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97" y="342805"/>
            <a:ext cx="8054797" cy="59817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18BF7F2-A872-6618-CC96-D7C6DD545011}"/>
                  </a:ext>
                </a:extLst>
              </p:cNvPr>
              <p:cNvSpPr txBox="1"/>
              <p:nvPr/>
            </p:nvSpPr>
            <p:spPr>
              <a:xfrm>
                <a:off x="8423403" y="1631434"/>
                <a:ext cx="32893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b="1" dirty="0"/>
                  <a:t>LGN M-type cell-&gt;4C</a:t>
                </a:r>
                <a14:m>
                  <m:oMath xmlns:m="http://schemas.openxmlformats.org/officeDocument/2006/math">
                    <m:r>
                      <a:rPr lang="zh-CN" altLang="en-US" sz="1800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altLang="zh-CN" sz="1800" b="1" dirty="0"/>
                  <a:t>:</a:t>
                </a:r>
              </a:p>
              <a:p>
                <a:r>
                  <a:rPr lang="zh-CN" altLang="en-US" b="1" dirty="0"/>
                  <a:t>产生</a:t>
                </a:r>
                <a:r>
                  <a:rPr lang="zh-CN" altLang="en-US" sz="1800" b="1" dirty="0"/>
                  <a:t>不同</a:t>
                </a:r>
                <a:r>
                  <a:rPr lang="en-US" altLang="zh-CN" sz="1800" b="1" dirty="0"/>
                  <a:t>orientation</a:t>
                </a:r>
                <a:r>
                  <a:rPr lang="zh-CN" altLang="en-US" sz="1800" b="1" dirty="0"/>
                  <a:t>的</a:t>
                </a:r>
                <a:r>
                  <a:rPr lang="en-US" altLang="zh-CN" sz="1800" b="1" dirty="0"/>
                  <a:t>LGN</a:t>
                </a:r>
                <a:r>
                  <a:rPr lang="zh-CN" altLang="en-US" sz="1800" b="1" dirty="0"/>
                  <a:t>输入的模板</a:t>
                </a:r>
                <a:endParaRPr lang="en-US" altLang="zh-CN" sz="1800" b="1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18BF7F2-A872-6618-CC96-D7C6DD545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3403" y="1631434"/>
                <a:ext cx="3289300" cy="923330"/>
              </a:xfrm>
              <a:prstGeom prst="rect">
                <a:avLst/>
              </a:prstGeom>
              <a:blipFill>
                <a:blip r:embed="rId3"/>
                <a:stretch>
                  <a:fillRect l="-1670" t="-3974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3202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DC9BF9E-76DC-C05D-48EC-46B4AE5BF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15" y="3429000"/>
            <a:ext cx="6247300" cy="230901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54637D-1520-36B1-456F-14A838F1A108}"/>
              </a:ext>
            </a:extLst>
          </p:cNvPr>
          <p:cNvSpPr txBox="1"/>
          <p:nvPr/>
        </p:nvSpPr>
        <p:spPr>
          <a:xfrm>
            <a:off x="839643" y="427896"/>
            <a:ext cx="59860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TODOLIST</a:t>
            </a:r>
            <a:r>
              <a:rPr lang="zh-CN" altLang="en-US" sz="2400" b="1" dirty="0"/>
              <a:t>：</a:t>
            </a:r>
            <a:endParaRPr lang="en-US" altLang="zh-CN" sz="2400" b="1" dirty="0"/>
          </a:p>
          <a:p>
            <a:r>
              <a:rPr lang="zh-CN" altLang="en-US" dirty="0"/>
              <a:t>以如下综述为中心：按初级视皮层涉及到的</a:t>
            </a:r>
            <a:r>
              <a:rPr lang="en-US" altLang="zh-CN" dirty="0"/>
              <a:t>3</a:t>
            </a:r>
            <a:r>
              <a:rPr lang="zh-CN" altLang="en-US" dirty="0"/>
              <a:t>条主要通路依次整理相关的神经元和连接数据。</a:t>
            </a:r>
            <a:endParaRPr lang="en-US" altLang="zh-CN" dirty="0"/>
          </a:p>
          <a:p>
            <a:r>
              <a:rPr lang="zh-CN" altLang="en-US" dirty="0"/>
              <a:t>其中连接：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从</a:t>
            </a:r>
            <a:r>
              <a:rPr lang="en-US" altLang="zh-CN" dirty="0"/>
              <a:t>LGN-&gt;V1</a:t>
            </a:r>
            <a:r>
              <a:rPr lang="zh-CN" altLang="en-US" dirty="0"/>
              <a:t>的主要通路涉及到的连接；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V1</a:t>
            </a:r>
            <a:r>
              <a:rPr lang="zh-CN" altLang="en-US" dirty="0"/>
              <a:t>内部的连接情况；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V1</a:t>
            </a:r>
            <a:r>
              <a:rPr lang="zh-CN" altLang="en-US" dirty="0"/>
              <a:t>接受到的更高级区域的反馈连接情况。</a:t>
            </a:r>
          </a:p>
          <a:p>
            <a:endParaRPr lang="en-US" altLang="zh-CN" dirty="0"/>
          </a:p>
          <a:p>
            <a:r>
              <a:rPr lang="zh-CN" altLang="en-US" dirty="0"/>
              <a:t>做一个表格汇总已有数据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5773279-D920-8EB0-D131-889036E642B8}"/>
              </a:ext>
            </a:extLst>
          </p:cNvPr>
          <p:cNvSpPr txBox="1"/>
          <p:nvPr/>
        </p:nvSpPr>
        <p:spPr>
          <a:xfrm>
            <a:off x="5860853" y="4183395"/>
            <a:ext cx="1549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2020</a:t>
            </a:r>
            <a:r>
              <a:rPr lang="zh-CN" altLang="en-US" sz="2000" b="1" dirty="0"/>
              <a:t>年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86127B9-9D76-7D42-1CD9-64FBCCEC5A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950"/>
          <a:stretch/>
        </p:blipFill>
        <p:spPr>
          <a:xfrm>
            <a:off x="7277077" y="1298574"/>
            <a:ext cx="4500166" cy="38376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9978D29-43C3-3452-4788-691BE3F43D6B}"/>
              </a:ext>
            </a:extLst>
          </p:cNvPr>
          <p:cNvSpPr txBox="1"/>
          <p:nvPr/>
        </p:nvSpPr>
        <p:spPr>
          <a:xfrm>
            <a:off x="7606748" y="5190094"/>
            <a:ext cx="4117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猕猴初级视皮层涉及到的三个主要通路</a:t>
            </a:r>
          </a:p>
        </p:txBody>
      </p:sp>
    </p:spTree>
    <p:extLst>
      <p:ext uri="{BB962C8B-B14F-4D97-AF65-F5344CB8AC3E}">
        <p14:creationId xmlns:p14="http://schemas.microsoft.com/office/powerpoint/2010/main" val="1780945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6C8C8439-C6A9-5B84-084D-AFA677FD4A74}"/>
              </a:ext>
            </a:extLst>
          </p:cNvPr>
          <p:cNvGrpSpPr/>
          <p:nvPr/>
        </p:nvGrpSpPr>
        <p:grpSpPr>
          <a:xfrm>
            <a:off x="376384" y="699166"/>
            <a:ext cx="5224156" cy="4226080"/>
            <a:chOff x="353941" y="741269"/>
            <a:chExt cx="7362201" cy="5578251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E2A6AB65-D2F5-DA72-1FAB-E0C37E100487}"/>
                </a:ext>
              </a:extLst>
            </p:cNvPr>
            <p:cNvGrpSpPr/>
            <p:nvPr/>
          </p:nvGrpSpPr>
          <p:grpSpPr>
            <a:xfrm>
              <a:off x="2310061" y="773267"/>
              <a:ext cx="5406081" cy="5546253"/>
              <a:chOff x="528307" y="636107"/>
              <a:chExt cx="5406081" cy="5585785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5218D6AA-29CA-B8D3-D84C-CC4BCEAA5F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9742"/>
              <a:stretch/>
            </p:blipFill>
            <p:spPr>
              <a:xfrm>
                <a:off x="528307" y="636107"/>
                <a:ext cx="5406081" cy="5585785"/>
              </a:xfrm>
              <a:prstGeom prst="rect">
                <a:avLst/>
              </a:prstGeom>
            </p:spPr>
          </p:pic>
          <p:sp>
            <p:nvSpPr>
              <p:cNvPr id="9" name="流程图: 接点 8">
                <a:extLst>
                  <a:ext uri="{FF2B5EF4-FFF2-40B4-BE49-F238E27FC236}">
                    <a16:creationId xmlns:a16="http://schemas.microsoft.com/office/drawing/2014/main" id="{E1178C9C-ED9B-1AEB-70EB-737D7EAE0610}"/>
                  </a:ext>
                </a:extLst>
              </p:cNvPr>
              <p:cNvSpPr/>
              <p:nvPr/>
            </p:nvSpPr>
            <p:spPr>
              <a:xfrm>
                <a:off x="3776048" y="3794567"/>
                <a:ext cx="271040" cy="266218"/>
              </a:xfrm>
              <a:prstGeom prst="flowChartConnector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I</a:t>
                </a:r>
                <a:endParaRPr lang="zh-CN" altLang="en-US" dirty="0"/>
              </a:p>
            </p:txBody>
          </p:sp>
          <p:sp>
            <p:nvSpPr>
              <p:cNvPr id="10" name="流程图: 接点 9">
                <a:extLst>
                  <a:ext uri="{FF2B5EF4-FFF2-40B4-BE49-F238E27FC236}">
                    <a16:creationId xmlns:a16="http://schemas.microsoft.com/office/drawing/2014/main" id="{30FE73A8-1E9D-9F07-6FB7-3B8046097268}"/>
                  </a:ext>
                </a:extLst>
              </p:cNvPr>
              <p:cNvSpPr/>
              <p:nvPr/>
            </p:nvSpPr>
            <p:spPr>
              <a:xfrm>
                <a:off x="4827608" y="4023167"/>
                <a:ext cx="271040" cy="266218"/>
              </a:xfrm>
              <a:prstGeom prst="flowChartConnector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C</a:t>
                </a:r>
                <a:endParaRPr lang="zh-CN" altLang="en-US" dirty="0"/>
              </a:p>
            </p:txBody>
          </p:sp>
          <p:sp>
            <p:nvSpPr>
              <p:cNvPr id="11" name="流程图: 接点 10">
                <a:extLst>
                  <a:ext uri="{FF2B5EF4-FFF2-40B4-BE49-F238E27FC236}">
                    <a16:creationId xmlns:a16="http://schemas.microsoft.com/office/drawing/2014/main" id="{3A3C0D5B-04E5-DC9B-C740-9B6FC5B19DC1}"/>
                  </a:ext>
                </a:extLst>
              </p:cNvPr>
              <p:cNvSpPr/>
              <p:nvPr/>
            </p:nvSpPr>
            <p:spPr>
              <a:xfrm>
                <a:off x="3760308" y="4648007"/>
                <a:ext cx="271040" cy="266218"/>
              </a:xfrm>
              <a:prstGeom prst="flowChartConnector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I</a:t>
                </a:r>
                <a:endParaRPr lang="zh-CN" altLang="en-US" dirty="0"/>
              </a:p>
            </p:txBody>
          </p:sp>
          <p:sp>
            <p:nvSpPr>
              <p:cNvPr id="12" name="流程图: 接点 11">
                <a:extLst>
                  <a:ext uri="{FF2B5EF4-FFF2-40B4-BE49-F238E27FC236}">
                    <a16:creationId xmlns:a16="http://schemas.microsoft.com/office/drawing/2014/main" id="{BF1C0F64-4951-17A5-2DC5-9CF89862DF3F}"/>
                  </a:ext>
                </a:extLst>
              </p:cNvPr>
              <p:cNvSpPr/>
              <p:nvPr/>
            </p:nvSpPr>
            <p:spPr>
              <a:xfrm>
                <a:off x="4827608" y="4358447"/>
                <a:ext cx="271040" cy="266218"/>
              </a:xfrm>
              <a:prstGeom prst="flowChartConnector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C</a:t>
                </a:r>
                <a:endParaRPr lang="zh-CN" altLang="en-US" dirty="0"/>
              </a:p>
            </p:txBody>
          </p: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F4C82F1-C68E-8060-C833-84188444F4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82191" b="18227"/>
            <a:stretch/>
          </p:blipFill>
          <p:spPr>
            <a:xfrm>
              <a:off x="353941" y="741269"/>
              <a:ext cx="1412820" cy="4749095"/>
            </a:xfrm>
            <a:prstGeom prst="rect">
              <a:avLst/>
            </a:prstGeom>
          </p:spPr>
        </p:pic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CC2317A5-4AB1-37D4-4A0D-0B7ADEB824B8}"/>
              </a:ext>
            </a:extLst>
          </p:cNvPr>
          <p:cNvSpPr txBox="1"/>
          <p:nvPr/>
        </p:nvSpPr>
        <p:spPr>
          <a:xfrm>
            <a:off x="5772674" y="5425811"/>
            <a:ext cx="22758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IVB</a:t>
            </a:r>
            <a:r>
              <a:rPr lang="zh-CN" altLang="en-US" b="1" dirty="0"/>
              <a:t>和</a:t>
            </a:r>
            <a:r>
              <a:rPr lang="en-US" altLang="zh-CN" b="1" dirty="0"/>
              <a:t>III</a:t>
            </a:r>
            <a:r>
              <a:rPr lang="zh-CN" altLang="en-US" b="1" dirty="0"/>
              <a:t>接受整合双眼信号</a:t>
            </a:r>
            <a:r>
              <a:rPr lang="en-US" altLang="zh-CN" b="1" dirty="0"/>
              <a:t>-&gt;</a:t>
            </a:r>
            <a:r>
              <a:rPr lang="zh-CN" altLang="en-US" b="1" dirty="0"/>
              <a:t>感知深度</a:t>
            </a:r>
            <a:endParaRPr lang="en-US" altLang="zh-CN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7C5F8DD-CC30-9A8F-264D-CB14C8A904AD}"/>
              </a:ext>
            </a:extLst>
          </p:cNvPr>
          <p:cNvSpPr txBox="1"/>
          <p:nvPr/>
        </p:nvSpPr>
        <p:spPr>
          <a:xfrm>
            <a:off x="1391027" y="5415005"/>
            <a:ext cx="1888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LGN</a:t>
            </a:r>
            <a:r>
              <a:rPr lang="zh-CN" altLang="en-US" b="1" dirty="0"/>
              <a:t>到</a:t>
            </a:r>
            <a:r>
              <a:rPr lang="en-US" altLang="zh-CN" b="1" dirty="0"/>
              <a:t>V1</a:t>
            </a:r>
            <a:r>
              <a:rPr lang="zh-CN" altLang="en-US" b="1" dirty="0"/>
              <a:t>的主要投射示意图</a:t>
            </a:r>
            <a:endParaRPr lang="en-US" altLang="zh-CN" b="1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F6FF03F-964A-D6A5-28E8-17F237D2B6CF}"/>
              </a:ext>
            </a:extLst>
          </p:cNvPr>
          <p:cNvGrpSpPr/>
          <p:nvPr/>
        </p:nvGrpSpPr>
        <p:grpSpPr>
          <a:xfrm>
            <a:off x="5772674" y="796794"/>
            <a:ext cx="2121427" cy="4105406"/>
            <a:chOff x="7507337" y="1330194"/>
            <a:chExt cx="2121427" cy="361341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D7CE5E9-DA16-91B2-9BA6-5A57CBC47E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0448" t="11495"/>
            <a:stretch/>
          </p:blipFill>
          <p:spPr>
            <a:xfrm>
              <a:off x="7507337" y="1330194"/>
              <a:ext cx="2121427" cy="3613411"/>
            </a:xfrm>
            <a:prstGeom prst="rect">
              <a:avLst/>
            </a:prstGeom>
          </p:spPr>
        </p:pic>
        <p:sp>
          <p:nvSpPr>
            <p:cNvPr id="2" name="流程图: 接点 1">
              <a:extLst>
                <a:ext uri="{FF2B5EF4-FFF2-40B4-BE49-F238E27FC236}">
                  <a16:creationId xmlns:a16="http://schemas.microsoft.com/office/drawing/2014/main" id="{291E8165-A2C7-ACC1-F005-03CEB763ED7B}"/>
                </a:ext>
              </a:extLst>
            </p:cNvPr>
            <p:cNvSpPr/>
            <p:nvPr/>
          </p:nvSpPr>
          <p:spPr>
            <a:xfrm>
              <a:off x="8140700" y="3404163"/>
              <a:ext cx="228600" cy="24130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</a:t>
              </a:r>
              <a:endParaRPr lang="zh-CN" altLang="en-US" dirty="0"/>
            </a:p>
          </p:txBody>
        </p:sp>
        <p:sp>
          <p:nvSpPr>
            <p:cNvPr id="19" name="流程图: 接点 18">
              <a:extLst>
                <a:ext uri="{FF2B5EF4-FFF2-40B4-BE49-F238E27FC236}">
                  <a16:creationId xmlns:a16="http://schemas.microsoft.com/office/drawing/2014/main" id="{0D10F452-F23E-4E5C-45F2-F7A3AF50E76A}"/>
                </a:ext>
              </a:extLst>
            </p:cNvPr>
            <p:cNvSpPr/>
            <p:nvPr/>
          </p:nvSpPr>
          <p:spPr>
            <a:xfrm>
              <a:off x="8648700" y="3404163"/>
              <a:ext cx="228600" cy="24130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</a:t>
              </a:r>
              <a:endParaRPr lang="zh-CN" altLang="en-US" dirty="0"/>
            </a:p>
          </p:txBody>
        </p:sp>
        <p:sp>
          <p:nvSpPr>
            <p:cNvPr id="20" name="流程图: 接点 19">
              <a:extLst>
                <a:ext uri="{FF2B5EF4-FFF2-40B4-BE49-F238E27FC236}">
                  <a16:creationId xmlns:a16="http://schemas.microsoft.com/office/drawing/2014/main" id="{A206E054-58A2-9348-9CB0-0A27FEA9E153}"/>
                </a:ext>
              </a:extLst>
            </p:cNvPr>
            <p:cNvSpPr/>
            <p:nvPr/>
          </p:nvSpPr>
          <p:spPr>
            <a:xfrm>
              <a:off x="7823200" y="3772463"/>
              <a:ext cx="228600" cy="241300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</a:t>
              </a:r>
              <a:endParaRPr lang="zh-CN" altLang="en-US" dirty="0"/>
            </a:p>
          </p:txBody>
        </p:sp>
        <p:sp>
          <p:nvSpPr>
            <p:cNvPr id="21" name="流程图: 接点 20">
              <a:extLst>
                <a:ext uri="{FF2B5EF4-FFF2-40B4-BE49-F238E27FC236}">
                  <a16:creationId xmlns:a16="http://schemas.microsoft.com/office/drawing/2014/main" id="{5CA81328-51D3-FAEF-40A5-370949CF5E49}"/>
                </a:ext>
              </a:extLst>
            </p:cNvPr>
            <p:cNvSpPr/>
            <p:nvPr/>
          </p:nvSpPr>
          <p:spPr>
            <a:xfrm>
              <a:off x="8864600" y="3785163"/>
              <a:ext cx="228600" cy="241300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</a:t>
              </a:r>
              <a:endParaRPr lang="zh-CN" altLang="en-US" dirty="0"/>
            </a:p>
          </p:txBody>
        </p:sp>
        <p:sp>
          <p:nvSpPr>
            <p:cNvPr id="22" name="流程图: 接点 21">
              <a:extLst>
                <a:ext uri="{FF2B5EF4-FFF2-40B4-BE49-F238E27FC236}">
                  <a16:creationId xmlns:a16="http://schemas.microsoft.com/office/drawing/2014/main" id="{49CB0429-2D38-CAB0-4300-DD9C14C239F1}"/>
                </a:ext>
              </a:extLst>
            </p:cNvPr>
            <p:cNvSpPr/>
            <p:nvPr/>
          </p:nvSpPr>
          <p:spPr>
            <a:xfrm>
              <a:off x="8398934" y="2252697"/>
              <a:ext cx="169333" cy="181470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流程图: 接点 22">
              <a:extLst>
                <a:ext uri="{FF2B5EF4-FFF2-40B4-BE49-F238E27FC236}">
                  <a16:creationId xmlns:a16="http://schemas.microsoft.com/office/drawing/2014/main" id="{98F92BE1-DFC1-0F99-B267-F2D159C0D6C1}"/>
                </a:ext>
              </a:extLst>
            </p:cNvPr>
            <p:cNvSpPr/>
            <p:nvPr/>
          </p:nvSpPr>
          <p:spPr>
            <a:xfrm>
              <a:off x="8407401" y="3018930"/>
              <a:ext cx="169333" cy="18147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EC293DE-9A6B-4133-564A-433638934132}"/>
              </a:ext>
            </a:extLst>
          </p:cNvPr>
          <p:cNvGrpSpPr/>
          <p:nvPr/>
        </p:nvGrpSpPr>
        <p:grpSpPr>
          <a:xfrm>
            <a:off x="7864888" y="1056914"/>
            <a:ext cx="2972434" cy="5464950"/>
            <a:chOff x="7900975" y="1521407"/>
            <a:chExt cx="2972434" cy="5541150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68824410-A31B-2C6A-3FC3-C03C271F34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356" r="46506"/>
            <a:stretch/>
          </p:blipFill>
          <p:spPr>
            <a:xfrm>
              <a:off x="7900975" y="1521407"/>
              <a:ext cx="2972434" cy="5541150"/>
            </a:xfrm>
            <a:prstGeom prst="rect">
              <a:avLst/>
            </a:prstGeom>
          </p:spPr>
        </p:pic>
        <p:sp>
          <p:nvSpPr>
            <p:cNvPr id="25" name="流程图: 接点 24">
              <a:extLst>
                <a:ext uri="{FF2B5EF4-FFF2-40B4-BE49-F238E27FC236}">
                  <a16:creationId xmlns:a16="http://schemas.microsoft.com/office/drawing/2014/main" id="{9B4C6ADC-1C71-9956-3B89-04BA3EE612A7}"/>
                </a:ext>
              </a:extLst>
            </p:cNvPr>
            <p:cNvSpPr/>
            <p:nvPr/>
          </p:nvSpPr>
          <p:spPr>
            <a:xfrm>
              <a:off x="9442912" y="3429000"/>
              <a:ext cx="266699" cy="23227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流程图: 接点 25">
              <a:extLst>
                <a:ext uri="{FF2B5EF4-FFF2-40B4-BE49-F238E27FC236}">
                  <a16:creationId xmlns:a16="http://schemas.microsoft.com/office/drawing/2014/main" id="{C7C50ABB-894C-A5BE-EB8B-900705EE06E8}"/>
                </a:ext>
              </a:extLst>
            </p:cNvPr>
            <p:cNvSpPr/>
            <p:nvPr/>
          </p:nvSpPr>
          <p:spPr>
            <a:xfrm>
              <a:off x="9161858" y="2351930"/>
              <a:ext cx="300566" cy="261903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9F745607-63F1-86A8-90AB-37BDEE248FD8}"/>
              </a:ext>
            </a:extLst>
          </p:cNvPr>
          <p:cNvSpPr txBox="1"/>
          <p:nvPr/>
        </p:nvSpPr>
        <p:spPr>
          <a:xfrm>
            <a:off x="10744910" y="3222835"/>
            <a:ext cx="1218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V1</a:t>
            </a:r>
            <a:r>
              <a:rPr lang="zh-CN" altLang="en-US" b="1" dirty="0"/>
              <a:t>的输出</a:t>
            </a:r>
            <a:endParaRPr lang="en-US" altLang="zh-CN" b="1" dirty="0"/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5CADDBC6-EC3B-11E9-BB73-4304C603772A}"/>
              </a:ext>
            </a:extLst>
          </p:cNvPr>
          <p:cNvCxnSpPr/>
          <p:nvPr/>
        </p:nvCxnSpPr>
        <p:spPr>
          <a:xfrm flipV="1">
            <a:off x="6914037" y="596900"/>
            <a:ext cx="1239363" cy="1248003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DB2FCFDD-87A2-A3E4-AD22-4B02980E8C93}"/>
              </a:ext>
            </a:extLst>
          </p:cNvPr>
          <p:cNvSpPr txBox="1"/>
          <p:nvPr/>
        </p:nvSpPr>
        <p:spPr>
          <a:xfrm>
            <a:off x="7758756" y="195593"/>
            <a:ext cx="2734029" cy="36933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/>
              <a:t>II</a:t>
            </a:r>
            <a:r>
              <a:rPr lang="zh-CN" altLang="en-US" b="1" dirty="0"/>
              <a:t>和</a:t>
            </a:r>
            <a:r>
              <a:rPr lang="en-US" altLang="zh-CN" b="1" dirty="0"/>
              <a:t>III</a:t>
            </a:r>
            <a:r>
              <a:rPr lang="zh-CN" altLang="en-US" b="1" dirty="0"/>
              <a:t>层的</a:t>
            </a:r>
            <a:r>
              <a:rPr lang="en-US" altLang="zh-CN" b="1" dirty="0" err="1"/>
              <a:t>interblob</a:t>
            </a:r>
            <a:r>
              <a:rPr lang="zh-CN" altLang="en-US" b="1" dirty="0"/>
              <a:t>区域</a:t>
            </a:r>
            <a:endParaRPr lang="en-US" altLang="zh-CN" b="1" dirty="0"/>
          </a:p>
        </p:txBody>
      </p:sp>
      <p:sp>
        <p:nvSpPr>
          <p:cNvPr id="32" name="流程图: 接点 31">
            <a:extLst>
              <a:ext uri="{FF2B5EF4-FFF2-40B4-BE49-F238E27FC236}">
                <a16:creationId xmlns:a16="http://schemas.microsoft.com/office/drawing/2014/main" id="{F1E1DAAC-1A25-EAEF-D747-718B0E76159B}"/>
              </a:ext>
            </a:extLst>
          </p:cNvPr>
          <p:cNvSpPr/>
          <p:nvPr/>
        </p:nvSpPr>
        <p:spPr>
          <a:xfrm>
            <a:off x="1403727" y="1288879"/>
            <a:ext cx="423665" cy="403368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</a:t>
            </a:r>
            <a:endParaRPr lang="zh-CN" altLang="en-US" dirty="0"/>
          </a:p>
        </p:txBody>
      </p:sp>
      <p:sp>
        <p:nvSpPr>
          <p:cNvPr id="33" name="流程图: 接点 32">
            <a:extLst>
              <a:ext uri="{FF2B5EF4-FFF2-40B4-BE49-F238E27FC236}">
                <a16:creationId xmlns:a16="http://schemas.microsoft.com/office/drawing/2014/main" id="{1ADFC827-7C42-A3A3-D696-6B5408E0BE69}"/>
              </a:ext>
            </a:extLst>
          </p:cNvPr>
          <p:cNvSpPr/>
          <p:nvPr/>
        </p:nvSpPr>
        <p:spPr>
          <a:xfrm>
            <a:off x="1391027" y="3320879"/>
            <a:ext cx="423665" cy="403368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</a:t>
            </a:r>
            <a:endParaRPr lang="zh-CN" altLang="en-US" dirty="0"/>
          </a:p>
        </p:txBody>
      </p:sp>
      <p:sp>
        <p:nvSpPr>
          <p:cNvPr id="34" name="流程图: 接点 33">
            <a:extLst>
              <a:ext uri="{FF2B5EF4-FFF2-40B4-BE49-F238E27FC236}">
                <a16:creationId xmlns:a16="http://schemas.microsoft.com/office/drawing/2014/main" id="{D9224A5B-33B6-4F55-7FB0-A5319D63585A}"/>
              </a:ext>
            </a:extLst>
          </p:cNvPr>
          <p:cNvSpPr/>
          <p:nvPr/>
        </p:nvSpPr>
        <p:spPr>
          <a:xfrm>
            <a:off x="1365627" y="4374979"/>
            <a:ext cx="461765" cy="487570"/>
          </a:xfrm>
          <a:prstGeom prst="flowChartConnector">
            <a:avLst/>
          </a:prstGeom>
          <a:solidFill>
            <a:srgbClr val="F88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K</a:t>
            </a:r>
            <a:endParaRPr lang="zh-CN" altLang="en-US" dirty="0"/>
          </a:p>
        </p:txBody>
      </p:sp>
      <p:cxnSp>
        <p:nvCxnSpPr>
          <p:cNvPr id="36" name="连接符: 肘形 35">
            <a:extLst>
              <a:ext uri="{FF2B5EF4-FFF2-40B4-BE49-F238E27FC236}">
                <a16:creationId xmlns:a16="http://schemas.microsoft.com/office/drawing/2014/main" id="{94DE74E5-0ED1-B33C-24C8-56845BF61391}"/>
              </a:ext>
            </a:extLst>
          </p:cNvPr>
          <p:cNvCxnSpPr>
            <a:cxnSpLocks/>
            <a:stCxn id="34" idx="6"/>
          </p:cNvCxnSpPr>
          <p:nvPr/>
        </p:nvCxnSpPr>
        <p:spPr>
          <a:xfrm flipV="1">
            <a:off x="1827392" y="2051082"/>
            <a:ext cx="2770008" cy="2567682"/>
          </a:xfrm>
          <a:prstGeom prst="bentConnector3">
            <a:avLst/>
          </a:prstGeom>
          <a:ln w="25400">
            <a:solidFill>
              <a:srgbClr val="F888F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连接符: 肘形 37">
            <a:extLst>
              <a:ext uri="{FF2B5EF4-FFF2-40B4-BE49-F238E27FC236}">
                <a16:creationId xmlns:a16="http://schemas.microsoft.com/office/drawing/2014/main" id="{5B0F0652-C4E5-CE69-1302-A9FA639084E9}"/>
              </a:ext>
            </a:extLst>
          </p:cNvPr>
          <p:cNvCxnSpPr>
            <a:cxnSpLocks/>
          </p:cNvCxnSpPr>
          <p:nvPr/>
        </p:nvCxnSpPr>
        <p:spPr>
          <a:xfrm flipV="1">
            <a:off x="3218491" y="1692247"/>
            <a:ext cx="1378909" cy="358835"/>
          </a:xfrm>
          <a:prstGeom prst="bentConnector3">
            <a:avLst>
              <a:gd name="adj1" fmla="val 265"/>
            </a:avLst>
          </a:prstGeom>
          <a:ln w="28575">
            <a:solidFill>
              <a:srgbClr val="F888F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流程图: 接点 40">
            <a:extLst>
              <a:ext uri="{FF2B5EF4-FFF2-40B4-BE49-F238E27FC236}">
                <a16:creationId xmlns:a16="http://schemas.microsoft.com/office/drawing/2014/main" id="{35EDEDCB-3DAE-B496-B729-00BD282D81D4}"/>
              </a:ext>
            </a:extLst>
          </p:cNvPr>
          <p:cNvSpPr/>
          <p:nvPr/>
        </p:nvSpPr>
        <p:spPr>
          <a:xfrm>
            <a:off x="4520126" y="1681750"/>
            <a:ext cx="372327" cy="369332"/>
          </a:xfrm>
          <a:prstGeom prst="flowChartConnector">
            <a:avLst/>
          </a:prstGeom>
          <a:solidFill>
            <a:srgbClr val="F88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014D2DE-7AAD-DD12-548D-60D2F6232753}"/>
              </a:ext>
            </a:extLst>
          </p:cNvPr>
          <p:cNvSpPr txBox="1"/>
          <p:nvPr/>
        </p:nvSpPr>
        <p:spPr>
          <a:xfrm>
            <a:off x="4701696" y="173416"/>
            <a:ext cx="2275841" cy="36933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/>
              <a:t>II</a:t>
            </a:r>
            <a:r>
              <a:rPr lang="zh-CN" altLang="en-US" b="1" dirty="0"/>
              <a:t>和</a:t>
            </a:r>
            <a:r>
              <a:rPr lang="en-US" altLang="zh-CN" b="1" dirty="0"/>
              <a:t>III</a:t>
            </a:r>
            <a:r>
              <a:rPr lang="zh-CN" altLang="en-US" b="1" dirty="0"/>
              <a:t>层的</a:t>
            </a:r>
            <a:r>
              <a:rPr lang="en-US" altLang="zh-CN" b="1" dirty="0"/>
              <a:t>blob</a:t>
            </a:r>
            <a:r>
              <a:rPr lang="zh-CN" altLang="en-US" b="1" dirty="0"/>
              <a:t>区域</a:t>
            </a:r>
            <a:endParaRPr lang="en-US" altLang="zh-CN" b="1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598A10D-6578-1EF6-6EB2-FE25E6D04A5A}"/>
              </a:ext>
            </a:extLst>
          </p:cNvPr>
          <p:cNvSpPr txBox="1"/>
          <p:nvPr/>
        </p:nvSpPr>
        <p:spPr>
          <a:xfrm>
            <a:off x="1892074" y="4550345"/>
            <a:ext cx="663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层间</a:t>
            </a:r>
            <a:endParaRPr lang="en-US" altLang="zh-CN" b="1" dirty="0"/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1B313587-D1EB-6E85-67C7-38878F25F62E}"/>
              </a:ext>
            </a:extLst>
          </p:cNvPr>
          <p:cNvCxnSpPr/>
          <p:nvPr/>
        </p:nvCxnSpPr>
        <p:spPr>
          <a:xfrm flipV="1">
            <a:off x="4742337" y="584200"/>
            <a:ext cx="1239363" cy="1248003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流程图: 接点 46">
            <a:extLst>
              <a:ext uri="{FF2B5EF4-FFF2-40B4-BE49-F238E27FC236}">
                <a16:creationId xmlns:a16="http://schemas.microsoft.com/office/drawing/2014/main" id="{42DAD411-CF58-4545-A8D8-710696FB9632}"/>
              </a:ext>
            </a:extLst>
          </p:cNvPr>
          <p:cNvSpPr/>
          <p:nvPr/>
        </p:nvSpPr>
        <p:spPr>
          <a:xfrm>
            <a:off x="9701151" y="1498028"/>
            <a:ext cx="285164" cy="324622"/>
          </a:xfrm>
          <a:prstGeom prst="flowChartConnector">
            <a:avLst/>
          </a:prstGeom>
          <a:solidFill>
            <a:srgbClr val="F88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ABACBE0-2601-2F53-3F35-C9804266F1BD}"/>
              </a:ext>
            </a:extLst>
          </p:cNvPr>
          <p:cNvSpPr txBox="1"/>
          <p:nvPr/>
        </p:nvSpPr>
        <p:spPr>
          <a:xfrm>
            <a:off x="4397283" y="5176250"/>
            <a:ext cx="1220445" cy="36933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b="1" dirty="0"/>
              <a:t>眼优势柱</a:t>
            </a:r>
            <a:endParaRPr lang="en-US" altLang="zh-CN" b="1" dirty="0"/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61675337-0605-0305-412B-7C99F83753B7}"/>
              </a:ext>
            </a:extLst>
          </p:cNvPr>
          <p:cNvCxnSpPr/>
          <p:nvPr/>
        </p:nvCxnSpPr>
        <p:spPr>
          <a:xfrm flipV="1">
            <a:off x="5402737" y="3898900"/>
            <a:ext cx="1239363" cy="1248003"/>
          </a:xfrm>
          <a:prstGeom prst="straightConnector1">
            <a:avLst/>
          </a:prstGeom>
          <a:ln w="19050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682D91DE-B808-2E3A-9C53-AA26B1E3F67B}"/>
              </a:ext>
            </a:extLst>
          </p:cNvPr>
          <p:cNvSpPr txBox="1"/>
          <p:nvPr/>
        </p:nvSpPr>
        <p:spPr>
          <a:xfrm>
            <a:off x="494074" y="70614"/>
            <a:ext cx="36343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LGN-&gt;V1</a:t>
            </a:r>
            <a:r>
              <a:rPr lang="zh-CN" altLang="en-US" sz="2000" b="1" dirty="0">
                <a:solidFill>
                  <a:srgbClr val="FF0000"/>
                </a:solidFill>
              </a:rPr>
              <a:t>的</a:t>
            </a:r>
            <a:r>
              <a:rPr lang="en-US" altLang="zh-CN" sz="2000" b="1" dirty="0" err="1">
                <a:solidFill>
                  <a:srgbClr val="FF0000"/>
                </a:solidFill>
              </a:rPr>
              <a:t>Feedfoward</a:t>
            </a:r>
            <a:r>
              <a:rPr lang="zh-CN" altLang="en-US" sz="2000" b="1" dirty="0">
                <a:solidFill>
                  <a:srgbClr val="FF0000"/>
                </a:solidFill>
              </a:rPr>
              <a:t>主要连接示意图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AC88DF2A-3520-7381-4DD0-78BB60B59AE9}"/>
              </a:ext>
            </a:extLst>
          </p:cNvPr>
          <p:cNvSpPr/>
          <p:nvPr/>
        </p:nvSpPr>
        <p:spPr>
          <a:xfrm>
            <a:off x="5827651" y="3076783"/>
            <a:ext cx="2066450" cy="917684"/>
          </a:xfrm>
          <a:prstGeom prst="rect">
            <a:avLst/>
          </a:prstGeom>
          <a:noFill/>
          <a:ln w="444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BD95F50F-234A-397D-BCEC-CED246B67A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4203"/>
          <a:stretch/>
        </p:blipFill>
        <p:spPr>
          <a:xfrm>
            <a:off x="3527040" y="5599568"/>
            <a:ext cx="2216574" cy="1091755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413EF4E5-5EA6-212A-E3FF-5D4625FFED83}"/>
              </a:ext>
            </a:extLst>
          </p:cNvPr>
          <p:cNvSpPr txBox="1"/>
          <p:nvPr/>
        </p:nvSpPr>
        <p:spPr>
          <a:xfrm>
            <a:off x="5990867" y="64361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注：该示意图目前没有考虑层内部</a:t>
            </a:r>
            <a:r>
              <a:rPr lang="en-US" altLang="zh-CN" dirty="0"/>
              <a:t>recurrent</a:t>
            </a:r>
            <a:r>
              <a:rPr lang="zh-CN" altLang="en-US" dirty="0"/>
              <a:t>以及</a:t>
            </a:r>
            <a:r>
              <a:rPr lang="en-US" altLang="zh-CN" dirty="0"/>
              <a:t>feedback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7249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A877A34-77FE-3601-CFCE-DB63EE5B5166}"/>
              </a:ext>
            </a:extLst>
          </p:cNvPr>
          <p:cNvGrpSpPr/>
          <p:nvPr/>
        </p:nvGrpSpPr>
        <p:grpSpPr>
          <a:xfrm>
            <a:off x="8612016" y="1463065"/>
            <a:ext cx="2121427" cy="4105406"/>
            <a:chOff x="7507337" y="1330194"/>
            <a:chExt cx="2121427" cy="361341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0319159-89C9-3B08-B039-665B3C1F1F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0448" t="11495"/>
            <a:stretch/>
          </p:blipFill>
          <p:spPr>
            <a:xfrm>
              <a:off x="7507337" y="1330194"/>
              <a:ext cx="2121427" cy="3613411"/>
            </a:xfrm>
            <a:prstGeom prst="rect">
              <a:avLst/>
            </a:prstGeom>
          </p:spPr>
        </p:pic>
        <p:sp>
          <p:nvSpPr>
            <p:cNvPr id="6" name="流程图: 接点 5">
              <a:extLst>
                <a:ext uri="{FF2B5EF4-FFF2-40B4-BE49-F238E27FC236}">
                  <a16:creationId xmlns:a16="http://schemas.microsoft.com/office/drawing/2014/main" id="{A596D24E-6F7B-0D76-10E9-A275EEAFD414}"/>
                </a:ext>
              </a:extLst>
            </p:cNvPr>
            <p:cNvSpPr/>
            <p:nvPr/>
          </p:nvSpPr>
          <p:spPr>
            <a:xfrm>
              <a:off x="8140700" y="3404163"/>
              <a:ext cx="228600" cy="24130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</a:t>
              </a:r>
              <a:endParaRPr lang="zh-CN" altLang="en-US" dirty="0"/>
            </a:p>
          </p:txBody>
        </p:sp>
        <p:sp>
          <p:nvSpPr>
            <p:cNvPr id="7" name="流程图: 接点 6">
              <a:extLst>
                <a:ext uri="{FF2B5EF4-FFF2-40B4-BE49-F238E27FC236}">
                  <a16:creationId xmlns:a16="http://schemas.microsoft.com/office/drawing/2014/main" id="{E21D4643-D7E3-1A5D-F15A-4EBC2E7D2E37}"/>
                </a:ext>
              </a:extLst>
            </p:cNvPr>
            <p:cNvSpPr/>
            <p:nvPr/>
          </p:nvSpPr>
          <p:spPr>
            <a:xfrm>
              <a:off x="8648700" y="3404163"/>
              <a:ext cx="228600" cy="24130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</a:t>
              </a:r>
              <a:endParaRPr lang="zh-CN" altLang="en-US" dirty="0"/>
            </a:p>
          </p:txBody>
        </p:sp>
        <p:sp>
          <p:nvSpPr>
            <p:cNvPr id="8" name="流程图: 接点 7">
              <a:extLst>
                <a:ext uri="{FF2B5EF4-FFF2-40B4-BE49-F238E27FC236}">
                  <a16:creationId xmlns:a16="http://schemas.microsoft.com/office/drawing/2014/main" id="{B38949C9-76AD-E4B1-FD07-675A7B711F29}"/>
                </a:ext>
              </a:extLst>
            </p:cNvPr>
            <p:cNvSpPr/>
            <p:nvPr/>
          </p:nvSpPr>
          <p:spPr>
            <a:xfrm>
              <a:off x="7823200" y="3772463"/>
              <a:ext cx="228600" cy="241300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</a:t>
              </a:r>
              <a:endParaRPr lang="zh-CN" altLang="en-US" dirty="0"/>
            </a:p>
          </p:txBody>
        </p:sp>
        <p:sp>
          <p:nvSpPr>
            <p:cNvPr id="9" name="流程图: 接点 8">
              <a:extLst>
                <a:ext uri="{FF2B5EF4-FFF2-40B4-BE49-F238E27FC236}">
                  <a16:creationId xmlns:a16="http://schemas.microsoft.com/office/drawing/2014/main" id="{AF51009D-C56A-1110-31AC-F08A99348D37}"/>
                </a:ext>
              </a:extLst>
            </p:cNvPr>
            <p:cNvSpPr/>
            <p:nvPr/>
          </p:nvSpPr>
          <p:spPr>
            <a:xfrm>
              <a:off x="8864600" y="3785163"/>
              <a:ext cx="228600" cy="241300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</a:t>
              </a:r>
              <a:endParaRPr lang="zh-CN" altLang="en-US" dirty="0"/>
            </a:p>
          </p:txBody>
        </p:sp>
        <p:sp>
          <p:nvSpPr>
            <p:cNvPr id="10" name="流程图: 接点 9">
              <a:extLst>
                <a:ext uri="{FF2B5EF4-FFF2-40B4-BE49-F238E27FC236}">
                  <a16:creationId xmlns:a16="http://schemas.microsoft.com/office/drawing/2014/main" id="{4DD71A14-B04B-2DB3-06B1-E232B32DDA8B}"/>
                </a:ext>
              </a:extLst>
            </p:cNvPr>
            <p:cNvSpPr/>
            <p:nvPr/>
          </p:nvSpPr>
          <p:spPr>
            <a:xfrm>
              <a:off x="8398934" y="2252697"/>
              <a:ext cx="169333" cy="181470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流程图: 接点 10">
              <a:extLst>
                <a:ext uri="{FF2B5EF4-FFF2-40B4-BE49-F238E27FC236}">
                  <a16:creationId xmlns:a16="http://schemas.microsoft.com/office/drawing/2014/main" id="{241CD788-2918-BD65-5220-204887DA6954}"/>
                </a:ext>
              </a:extLst>
            </p:cNvPr>
            <p:cNvSpPr/>
            <p:nvPr/>
          </p:nvSpPr>
          <p:spPr>
            <a:xfrm>
              <a:off x="8407401" y="3018930"/>
              <a:ext cx="169333" cy="18147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76DF5E5F-DCDD-99C6-B58B-6A1253E48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30" y="494984"/>
            <a:ext cx="5742924" cy="201619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36FCA8D-0041-1BA7-5604-75DD9F9B8110}"/>
              </a:ext>
            </a:extLst>
          </p:cNvPr>
          <p:cNvSpPr txBox="1"/>
          <p:nvPr/>
        </p:nvSpPr>
        <p:spPr>
          <a:xfrm>
            <a:off x="440411" y="3011368"/>
            <a:ext cx="5297791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solidFill>
                  <a:srgbClr val="000000"/>
                </a:solidFill>
                <a:effectLst/>
                <a:latin typeface="Times-Roman"/>
              </a:rPr>
              <a:t>K cells form three pairs of layers in macaques. </a:t>
            </a:r>
          </a:p>
          <a:p>
            <a:r>
              <a:rPr lang="en-US" altLang="zh-CN" sz="1400" b="0" i="0" dirty="0">
                <a:solidFill>
                  <a:srgbClr val="000000"/>
                </a:solidFill>
                <a:effectLst/>
                <a:latin typeface="Times-Roman"/>
              </a:rPr>
              <a:t>The middle pair</a:t>
            </a:r>
            <a:r>
              <a:rPr lang="en-US" altLang="zh-CN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(K3 and K4)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Times-Roman"/>
              </a:rPr>
              <a:t> relays input from short-wavelength cones to the cytochrome-oxidase blobs of </a:t>
            </a:r>
            <a:r>
              <a:rPr lang="en-US" altLang="zh-CN" sz="1400" b="0" i="0" dirty="0" err="1">
                <a:solidFill>
                  <a:srgbClr val="000000"/>
                </a:solidFill>
                <a:effectLst/>
                <a:latin typeface="Times-Roman"/>
              </a:rPr>
              <a:t>primay</a:t>
            </a:r>
            <a:r>
              <a:rPr lang="en-US" altLang="zh-CN" sz="1400" dirty="0">
                <a:solidFill>
                  <a:srgbClr val="000000"/>
                </a:solidFill>
                <a:latin typeface="Times-Roman"/>
              </a:rPr>
              <a:t> 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Times-Roman"/>
              </a:rPr>
              <a:t>visual cortex (V1);</a:t>
            </a:r>
          </a:p>
          <a:p>
            <a:r>
              <a:rPr lang="en-US" altLang="zh-CN" sz="1400" b="0" i="0" dirty="0">
                <a:solidFill>
                  <a:srgbClr val="000000"/>
                </a:solidFill>
                <a:effectLst/>
                <a:latin typeface="Times-Roman"/>
              </a:rPr>
              <a:t>the dorsal-most pair </a:t>
            </a:r>
            <a:r>
              <a:rPr lang="en-US" altLang="zh-CN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(K5 and K6) 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Times-Roman"/>
              </a:rPr>
              <a:t> relays low-acuity visual information to layer I of V1;</a:t>
            </a:r>
          </a:p>
          <a:p>
            <a:r>
              <a:rPr lang="en-US" altLang="zh-CN" sz="1400" b="0" i="0" dirty="0">
                <a:solidFill>
                  <a:srgbClr val="000000"/>
                </a:solidFill>
                <a:effectLst/>
                <a:latin typeface="Times-Roman"/>
              </a:rPr>
              <a:t> and the ventral-most pair </a:t>
            </a:r>
            <a:r>
              <a:rPr lang="en-US" altLang="zh-CN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(K1 and K2) 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Times-Roman"/>
              </a:rPr>
              <a:t>appears closely tied to the function of the superior colliculus. </a:t>
            </a:r>
            <a:br>
              <a:rPr lang="en-US" altLang="zh-CN" sz="1400" dirty="0"/>
            </a:br>
            <a:endParaRPr lang="zh-CN" altLang="en-US" dirty="0"/>
          </a:p>
        </p:txBody>
      </p:sp>
      <p:sp>
        <p:nvSpPr>
          <p:cNvPr id="17" name="流程图: 接点 16">
            <a:extLst>
              <a:ext uri="{FF2B5EF4-FFF2-40B4-BE49-F238E27FC236}">
                <a16:creationId xmlns:a16="http://schemas.microsoft.com/office/drawing/2014/main" id="{A7D4B456-02F3-7C29-4480-52D17E6A4793}"/>
              </a:ext>
            </a:extLst>
          </p:cNvPr>
          <p:cNvSpPr/>
          <p:nvPr/>
        </p:nvSpPr>
        <p:spPr>
          <a:xfrm>
            <a:off x="6287596" y="1632075"/>
            <a:ext cx="605567" cy="556139"/>
          </a:xfrm>
          <a:prstGeom prst="flowChartConnector">
            <a:avLst/>
          </a:prstGeom>
          <a:solidFill>
            <a:srgbClr val="F88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K6</a:t>
            </a:r>
            <a:endParaRPr lang="zh-CN" altLang="en-US" sz="1600" b="1" dirty="0"/>
          </a:p>
        </p:txBody>
      </p:sp>
      <p:sp>
        <p:nvSpPr>
          <p:cNvPr id="22" name="流程图: 接点 21">
            <a:extLst>
              <a:ext uri="{FF2B5EF4-FFF2-40B4-BE49-F238E27FC236}">
                <a16:creationId xmlns:a16="http://schemas.microsoft.com/office/drawing/2014/main" id="{EB892054-271E-D4B3-8494-607A82ED671A}"/>
              </a:ext>
            </a:extLst>
          </p:cNvPr>
          <p:cNvSpPr/>
          <p:nvPr/>
        </p:nvSpPr>
        <p:spPr>
          <a:xfrm>
            <a:off x="6287597" y="2264414"/>
            <a:ext cx="605567" cy="556139"/>
          </a:xfrm>
          <a:prstGeom prst="flowChartConnector">
            <a:avLst/>
          </a:prstGeom>
          <a:solidFill>
            <a:srgbClr val="F88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K5</a:t>
            </a:r>
            <a:endParaRPr lang="zh-CN" altLang="en-US" sz="1600" b="1" dirty="0"/>
          </a:p>
        </p:txBody>
      </p:sp>
      <p:sp>
        <p:nvSpPr>
          <p:cNvPr id="23" name="流程图: 接点 22">
            <a:extLst>
              <a:ext uri="{FF2B5EF4-FFF2-40B4-BE49-F238E27FC236}">
                <a16:creationId xmlns:a16="http://schemas.microsoft.com/office/drawing/2014/main" id="{979E5112-BEA7-2760-1F11-3883E4EF9F3A}"/>
              </a:ext>
            </a:extLst>
          </p:cNvPr>
          <p:cNvSpPr/>
          <p:nvPr/>
        </p:nvSpPr>
        <p:spPr>
          <a:xfrm>
            <a:off x="6287597" y="2894172"/>
            <a:ext cx="605567" cy="556139"/>
          </a:xfrm>
          <a:prstGeom prst="flowChartConnector">
            <a:avLst/>
          </a:prstGeom>
          <a:solidFill>
            <a:srgbClr val="F88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K4</a:t>
            </a:r>
            <a:endParaRPr lang="zh-CN" altLang="en-US" sz="1600" b="1" dirty="0"/>
          </a:p>
        </p:txBody>
      </p:sp>
      <p:sp>
        <p:nvSpPr>
          <p:cNvPr id="24" name="流程图: 接点 23">
            <a:extLst>
              <a:ext uri="{FF2B5EF4-FFF2-40B4-BE49-F238E27FC236}">
                <a16:creationId xmlns:a16="http://schemas.microsoft.com/office/drawing/2014/main" id="{419AD6CC-1FBD-ADB3-3331-710547ADD5E7}"/>
              </a:ext>
            </a:extLst>
          </p:cNvPr>
          <p:cNvSpPr/>
          <p:nvPr/>
        </p:nvSpPr>
        <p:spPr>
          <a:xfrm>
            <a:off x="6293030" y="3602711"/>
            <a:ext cx="605567" cy="556139"/>
          </a:xfrm>
          <a:prstGeom prst="flowChartConnector">
            <a:avLst/>
          </a:prstGeom>
          <a:solidFill>
            <a:srgbClr val="F88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K3</a:t>
            </a:r>
            <a:endParaRPr lang="zh-CN" altLang="en-US" sz="1600" b="1" dirty="0"/>
          </a:p>
        </p:txBody>
      </p:sp>
      <p:sp>
        <p:nvSpPr>
          <p:cNvPr id="25" name="流程图: 接点 24">
            <a:extLst>
              <a:ext uri="{FF2B5EF4-FFF2-40B4-BE49-F238E27FC236}">
                <a16:creationId xmlns:a16="http://schemas.microsoft.com/office/drawing/2014/main" id="{38731BC5-2F65-4A23-1798-78CA689D865B}"/>
              </a:ext>
            </a:extLst>
          </p:cNvPr>
          <p:cNvSpPr/>
          <p:nvPr/>
        </p:nvSpPr>
        <p:spPr>
          <a:xfrm>
            <a:off x="6293031" y="4257224"/>
            <a:ext cx="605567" cy="556139"/>
          </a:xfrm>
          <a:prstGeom prst="flowChartConnector">
            <a:avLst/>
          </a:prstGeom>
          <a:solidFill>
            <a:srgbClr val="F88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K2</a:t>
            </a:r>
            <a:endParaRPr lang="zh-CN" altLang="en-US" sz="1600" b="1" dirty="0"/>
          </a:p>
        </p:txBody>
      </p:sp>
      <p:sp>
        <p:nvSpPr>
          <p:cNvPr id="26" name="流程图: 接点 25">
            <a:extLst>
              <a:ext uri="{FF2B5EF4-FFF2-40B4-BE49-F238E27FC236}">
                <a16:creationId xmlns:a16="http://schemas.microsoft.com/office/drawing/2014/main" id="{F302796D-A5FA-56E0-E642-C133F2512554}"/>
              </a:ext>
            </a:extLst>
          </p:cNvPr>
          <p:cNvSpPr/>
          <p:nvPr/>
        </p:nvSpPr>
        <p:spPr>
          <a:xfrm>
            <a:off x="6293031" y="4925564"/>
            <a:ext cx="605567" cy="556139"/>
          </a:xfrm>
          <a:prstGeom prst="flowChartConnector">
            <a:avLst/>
          </a:prstGeom>
          <a:solidFill>
            <a:srgbClr val="F88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K1</a:t>
            </a:r>
            <a:endParaRPr lang="zh-CN" altLang="en-US" sz="1600" b="1" dirty="0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508DAFE-5FA2-5E5C-8A4E-37648C67D644}"/>
              </a:ext>
            </a:extLst>
          </p:cNvPr>
          <p:cNvGrpSpPr/>
          <p:nvPr/>
        </p:nvGrpSpPr>
        <p:grpSpPr>
          <a:xfrm flipV="1">
            <a:off x="6893164" y="1910144"/>
            <a:ext cx="1793637" cy="632340"/>
            <a:chOff x="6900700" y="1834808"/>
            <a:chExt cx="1578180" cy="691334"/>
          </a:xfrm>
        </p:grpSpPr>
        <p:cxnSp>
          <p:nvCxnSpPr>
            <p:cNvPr id="28" name="连接符: 肘形 27">
              <a:extLst>
                <a:ext uri="{FF2B5EF4-FFF2-40B4-BE49-F238E27FC236}">
                  <a16:creationId xmlns:a16="http://schemas.microsoft.com/office/drawing/2014/main" id="{B8164C44-6C86-6988-68D3-2563B468F389}"/>
                </a:ext>
              </a:extLst>
            </p:cNvPr>
            <p:cNvCxnSpPr>
              <a:cxnSpLocks/>
              <a:stCxn id="17" idx="6"/>
            </p:cNvCxnSpPr>
            <p:nvPr/>
          </p:nvCxnSpPr>
          <p:spPr>
            <a:xfrm>
              <a:off x="6900700" y="2526141"/>
              <a:ext cx="1578180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连接符: 肘形 29">
              <a:extLst>
                <a:ext uri="{FF2B5EF4-FFF2-40B4-BE49-F238E27FC236}">
                  <a16:creationId xmlns:a16="http://schemas.microsoft.com/office/drawing/2014/main" id="{57492E9A-EB64-461F-2A09-07892A36004D}"/>
                </a:ext>
              </a:extLst>
            </p:cNvPr>
            <p:cNvCxnSpPr>
              <a:cxnSpLocks/>
              <a:stCxn id="22" idx="6"/>
            </p:cNvCxnSpPr>
            <p:nvPr/>
          </p:nvCxnSpPr>
          <p:spPr>
            <a:xfrm>
              <a:off x="6900700" y="1834808"/>
              <a:ext cx="756190" cy="686684"/>
            </a:xfrm>
            <a:prstGeom prst="bentConnector3">
              <a:avLst>
                <a:gd name="adj1" fmla="val 9965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A451ED71-E81A-5812-8013-097EB2659751}"/>
              </a:ext>
            </a:extLst>
          </p:cNvPr>
          <p:cNvSpPr txBox="1"/>
          <p:nvPr/>
        </p:nvSpPr>
        <p:spPr>
          <a:xfrm>
            <a:off x="6946015" y="6060474"/>
            <a:ext cx="2470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Superior colliculus</a:t>
            </a:r>
            <a:endParaRPr lang="zh-CN" altLang="en-US" b="1" dirty="0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EA418416-A292-DE40-D806-EC6B0A63A17A}"/>
              </a:ext>
            </a:extLst>
          </p:cNvPr>
          <p:cNvGrpSpPr/>
          <p:nvPr/>
        </p:nvGrpSpPr>
        <p:grpSpPr>
          <a:xfrm flipV="1">
            <a:off x="6935196" y="2568361"/>
            <a:ext cx="1825023" cy="1236598"/>
            <a:chOff x="6893163" y="1910144"/>
            <a:chExt cx="1605797" cy="1351965"/>
          </a:xfrm>
        </p:grpSpPr>
        <p:cxnSp>
          <p:nvCxnSpPr>
            <p:cNvPr id="37" name="连接符: 肘形 36">
              <a:extLst>
                <a:ext uri="{FF2B5EF4-FFF2-40B4-BE49-F238E27FC236}">
                  <a16:creationId xmlns:a16="http://schemas.microsoft.com/office/drawing/2014/main" id="{DEDBCE2B-DAC6-E428-1CF0-CE503797DBF6}"/>
                </a:ext>
              </a:extLst>
            </p:cNvPr>
            <p:cNvCxnSpPr>
              <a:cxnSpLocks/>
            </p:cNvCxnSpPr>
            <p:nvPr/>
          </p:nvCxnSpPr>
          <p:spPr>
            <a:xfrm>
              <a:off x="6893163" y="1910144"/>
              <a:ext cx="1605797" cy="135196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连接符: 肘形 37">
              <a:extLst>
                <a:ext uri="{FF2B5EF4-FFF2-40B4-BE49-F238E27FC236}">
                  <a16:creationId xmlns:a16="http://schemas.microsoft.com/office/drawing/2014/main" id="{9F788772-D525-DE06-3460-7CEE12913FB2}"/>
                </a:ext>
              </a:extLst>
            </p:cNvPr>
            <p:cNvCxnSpPr/>
            <p:nvPr/>
          </p:nvCxnSpPr>
          <p:spPr>
            <a:xfrm flipV="1">
              <a:off x="6893164" y="1910144"/>
              <a:ext cx="757702" cy="632340"/>
            </a:xfrm>
            <a:prstGeom prst="bentConnector3">
              <a:avLst>
                <a:gd name="adj1" fmla="val 106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92621AE4-6BCA-776C-5B8C-DA69DDED5163}"/>
              </a:ext>
            </a:extLst>
          </p:cNvPr>
          <p:cNvGrpSpPr/>
          <p:nvPr/>
        </p:nvGrpSpPr>
        <p:grpSpPr>
          <a:xfrm flipV="1">
            <a:off x="6898597" y="4601776"/>
            <a:ext cx="949107" cy="1413775"/>
            <a:chOff x="6871556" y="980467"/>
            <a:chExt cx="835098" cy="1545673"/>
          </a:xfrm>
        </p:grpSpPr>
        <p:cxnSp>
          <p:nvCxnSpPr>
            <p:cNvPr id="46" name="连接符: 肘形 45">
              <a:extLst>
                <a:ext uri="{FF2B5EF4-FFF2-40B4-BE49-F238E27FC236}">
                  <a16:creationId xmlns:a16="http://schemas.microsoft.com/office/drawing/2014/main" id="{2A5261B2-8714-08EE-44B7-D43454B16945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530842" y="1350328"/>
              <a:ext cx="1545673" cy="805951"/>
            </a:xfrm>
            <a:prstGeom prst="bentConnector3">
              <a:avLst>
                <a:gd name="adj1" fmla="val -61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连接符: 肘形 46">
              <a:extLst>
                <a:ext uri="{FF2B5EF4-FFF2-40B4-BE49-F238E27FC236}">
                  <a16:creationId xmlns:a16="http://schemas.microsoft.com/office/drawing/2014/main" id="{2E3BB635-C02B-7889-A0F9-A431EA0D8787}"/>
                </a:ext>
              </a:extLst>
            </p:cNvPr>
            <p:cNvCxnSpPr>
              <a:cxnSpLocks/>
              <a:stCxn id="26" idx="6"/>
            </p:cNvCxnSpPr>
            <p:nvPr/>
          </p:nvCxnSpPr>
          <p:spPr>
            <a:xfrm>
              <a:off x="6871556" y="1868132"/>
              <a:ext cx="831239" cy="1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流程图: 接点 52">
            <a:extLst>
              <a:ext uri="{FF2B5EF4-FFF2-40B4-BE49-F238E27FC236}">
                <a16:creationId xmlns:a16="http://schemas.microsoft.com/office/drawing/2014/main" id="{993C07B9-60AE-5AB4-3D8E-6FB585673470}"/>
              </a:ext>
            </a:extLst>
          </p:cNvPr>
          <p:cNvSpPr/>
          <p:nvPr/>
        </p:nvSpPr>
        <p:spPr>
          <a:xfrm>
            <a:off x="8102092" y="2180822"/>
            <a:ext cx="1019849" cy="703709"/>
          </a:xfrm>
          <a:prstGeom prst="flowChartConnector">
            <a:avLst/>
          </a:prstGeom>
          <a:solidFill>
            <a:srgbClr val="F88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blob</a:t>
            </a:r>
            <a:endParaRPr lang="zh-CN" altLang="en-US" sz="2000" b="1" dirty="0"/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45D16D36-CB28-60FE-B1FE-5C45DE4C8E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778"/>
          <a:stretch/>
        </p:blipFill>
        <p:spPr>
          <a:xfrm>
            <a:off x="3069697" y="4447866"/>
            <a:ext cx="2841178" cy="208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459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8A5085-7852-4197-796A-DBECD260EC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Thanks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76A57D2-AD88-6C7A-203A-26856BCC95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008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FAC6564-3932-B074-05E1-BB3D88E04376}"/>
              </a:ext>
            </a:extLst>
          </p:cNvPr>
          <p:cNvSpPr txBox="1"/>
          <p:nvPr/>
        </p:nvSpPr>
        <p:spPr>
          <a:xfrm>
            <a:off x="377687" y="139148"/>
            <a:ext cx="2305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综述：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4581EFB-19C3-7165-499F-DE275B014433}"/>
              </a:ext>
            </a:extLst>
          </p:cNvPr>
          <p:cNvSpPr txBox="1"/>
          <p:nvPr/>
        </p:nvSpPr>
        <p:spPr>
          <a:xfrm>
            <a:off x="8330305" y="644206"/>
            <a:ext cx="33367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一个对当前所了解的猕猴</a:t>
            </a:r>
            <a:r>
              <a:rPr lang="en-US" altLang="zh-CN" dirty="0"/>
              <a:t>macaque</a:t>
            </a:r>
            <a:r>
              <a:rPr lang="zh-CN" altLang="en-US" dirty="0"/>
              <a:t>视觉皮层解剖和生理情况的全面综述；</a:t>
            </a:r>
            <a:endParaRPr lang="en-US" altLang="zh-CN" dirty="0"/>
          </a:p>
          <a:p>
            <a:r>
              <a:rPr lang="zh-CN" altLang="en-US" dirty="0"/>
              <a:t>谈论了当前距离实现精细猕猴视觉系统的仿真还差哪些数据。</a:t>
            </a:r>
            <a:endParaRPr lang="en-US" altLang="zh-CN" dirty="0"/>
          </a:p>
          <a:p>
            <a:r>
              <a:rPr lang="zh-CN" altLang="en-US" dirty="0"/>
              <a:t>发表年份：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A255865-B0F4-1EFA-11EE-7DD0455C4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87" y="3292247"/>
            <a:ext cx="7377481" cy="163213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5D3DD1B-7726-F53E-7384-C082F235BA8A}"/>
              </a:ext>
            </a:extLst>
          </p:cNvPr>
          <p:cNvSpPr txBox="1"/>
          <p:nvPr/>
        </p:nvSpPr>
        <p:spPr>
          <a:xfrm>
            <a:off x="8330305" y="3347687"/>
            <a:ext cx="3336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对狨猴</a:t>
            </a:r>
            <a:r>
              <a:rPr lang="en-US" altLang="zh-CN" dirty="0"/>
              <a:t>marmoset</a:t>
            </a:r>
            <a:r>
              <a:rPr lang="zh-CN" altLang="en-US" dirty="0"/>
              <a:t>视觉系统的一个全面的综述</a:t>
            </a:r>
            <a:endParaRPr lang="en-US" altLang="zh-CN" dirty="0"/>
          </a:p>
          <a:p>
            <a:r>
              <a:rPr lang="zh-CN" altLang="en-US" dirty="0"/>
              <a:t>发表年份：</a:t>
            </a:r>
            <a:r>
              <a:rPr lang="en-US" altLang="zh-CN" dirty="0"/>
              <a:t>2015</a:t>
            </a:r>
            <a:r>
              <a:rPr lang="zh-CN" altLang="en-US" dirty="0"/>
              <a:t>年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7F983E5-B61A-FD80-E985-6EB2D538F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87" y="612742"/>
            <a:ext cx="6842263" cy="252890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D17D8C3-BE77-28B3-ACF9-1A4B6A01B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078" y="5096258"/>
            <a:ext cx="8273879" cy="76966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E3EA76A-3A78-58EC-4BF4-0311E23E7A98}"/>
              </a:ext>
            </a:extLst>
          </p:cNvPr>
          <p:cNvSpPr/>
          <p:nvPr/>
        </p:nvSpPr>
        <p:spPr>
          <a:xfrm>
            <a:off x="341244" y="5442988"/>
            <a:ext cx="2209800" cy="334885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73B13A7-2A24-763A-8C53-FDF9B5DE7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6061" y="5597054"/>
            <a:ext cx="1248650" cy="117162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99ED2C0-95B1-3EC1-32CE-A5B11D399E08}"/>
              </a:ext>
            </a:extLst>
          </p:cNvPr>
          <p:cNvSpPr txBox="1"/>
          <p:nvPr/>
        </p:nvSpPr>
        <p:spPr>
          <a:xfrm>
            <a:off x="8467587" y="4718597"/>
            <a:ext cx="37244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灵长类初级视觉皮层的生理学研究进展</a:t>
            </a:r>
            <a:endParaRPr lang="en-US" altLang="zh-CN" sz="1600" dirty="0"/>
          </a:p>
          <a:p>
            <a:r>
              <a:rPr lang="zh-CN" altLang="en-US" sz="1600" dirty="0"/>
              <a:t>聚焦如下三个主题：</a:t>
            </a:r>
            <a:endParaRPr lang="en-US" altLang="zh-CN" sz="1600" dirty="0"/>
          </a:p>
          <a:p>
            <a:r>
              <a:rPr lang="en-US" altLang="zh-CN" sz="1600" dirty="0"/>
              <a:t>1.</a:t>
            </a:r>
            <a:r>
              <a:rPr lang="zh-CN" altLang="en-US" sz="1600" dirty="0"/>
              <a:t>单神经元的生理学特点</a:t>
            </a:r>
            <a:endParaRPr lang="en-US" altLang="zh-CN" sz="1600" dirty="0"/>
          </a:p>
          <a:p>
            <a:r>
              <a:rPr lang="en-US" altLang="zh-CN" sz="1600" dirty="0"/>
              <a:t>2.</a:t>
            </a:r>
            <a:r>
              <a:rPr lang="zh-CN" altLang="en-US" sz="1600" dirty="0"/>
              <a:t>群体神经元的活动</a:t>
            </a:r>
            <a:endParaRPr lang="en-US" altLang="zh-CN" sz="1600" dirty="0"/>
          </a:p>
          <a:p>
            <a:r>
              <a:rPr lang="en-US" altLang="zh-CN" sz="1600" dirty="0"/>
              <a:t>3.</a:t>
            </a:r>
            <a:r>
              <a:rPr lang="zh-CN" altLang="en-US" sz="1600" dirty="0"/>
              <a:t>神经调控的影响</a:t>
            </a:r>
            <a:endParaRPr lang="en-US" altLang="zh-CN" sz="3200" dirty="0"/>
          </a:p>
          <a:p>
            <a:r>
              <a:rPr lang="zh-CN" altLang="en-US" sz="1600" dirty="0"/>
              <a:t>发表年份：</a:t>
            </a:r>
            <a:r>
              <a:rPr lang="en-US" altLang="zh-CN" sz="1600" dirty="0"/>
              <a:t>2020</a:t>
            </a:r>
            <a:endParaRPr lang="en-US" altLang="zh-CN" sz="1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DED7245-3EA7-1415-59B8-4E2B4B579766}"/>
              </a:ext>
            </a:extLst>
          </p:cNvPr>
          <p:cNvSpPr/>
          <p:nvPr/>
        </p:nvSpPr>
        <p:spPr>
          <a:xfrm>
            <a:off x="783012" y="2060293"/>
            <a:ext cx="2209800" cy="257216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628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66F8D10-B99B-A395-D203-F8671C453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414" y="825374"/>
            <a:ext cx="7213971" cy="487705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CB93F8B-AB70-4FA2-8A54-ACE35FF51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1582" y="518963"/>
            <a:ext cx="1248650" cy="117162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2061BDC-1453-77B0-D64A-D468E3027812}"/>
              </a:ext>
            </a:extLst>
          </p:cNvPr>
          <p:cNvSpPr txBox="1"/>
          <p:nvPr/>
        </p:nvSpPr>
        <p:spPr>
          <a:xfrm>
            <a:off x="9613900" y="189813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zh-CN" b="1" i="0" dirty="0">
                <a:solidFill>
                  <a:srgbClr val="55218D"/>
                </a:solidFill>
                <a:effectLst/>
                <a:latin typeface="Gotham A"/>
              </a:rPr>
              <a:t>Michael Hawken</a:t>
            </a:r>
          </a:p>
          <a:p>
            <a:pPr algn="l" fontAlgn="base"/>
            <a:endParaRPr lang="en-US" altLang="zh-CN" b="1" dirty="0">
              <a:solidFill>
                <a:srgbClr val="55218D"/>
              </a:solidFill>
              <a:latin typeface="Gotham A"/>
            </a:endParaRPr>
          </a:p>
          <a:p>
            <a:pPr algn="l" fontAlgn="base"/>
            <a:r>
              <a:rPr lang="en-US" altLang="zh-CN" b="1" i="0" dirty="0">
                <a:solidFill>
                  <a:srgbClr val="55218D"/>
                </a:solidFill>
                <a:effectLst/>
                <a:latin typeface="Gotham A"/>
              </a:rPr>
              <a:t>NYU</a:t>
            </a:r>
          </a:p>
        </p:txBody>
      </p:sp>
    </p:spTree>
    <p:extLst>
      <p:ext uri="{BB962C8B-B14F-4D97-AF65-F5344CB8AC3E}">
        <p14:creationId xmlns:p14="http://schemas.microsoft.com/office/powerpoint/2010/main" val="3338234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9A26B4B1-C02C-40E8-7B0B-43FAC9A94F7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83685" y="4409157"/>
              <a:ext cx="10886678" cy="2103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00116">
                      <a:extLst>
                        <a:ext uri="{9D8B030D-6E8A-4147-A177-3AD203B41FA5}">
                          <a16:colId xmlns:a16="http://schemas.microsoft.com/office/drawing/2014/main" val="807242708"/>
                        </a:ext>
                      </a:extLst>
                    </a:gridCol>
                    <a:gridCol w="1281574">
                      <a:extLst>
                        <a:ext uri="{9D8B030D-6E8A-4147-A177-3AD203B41FA5}">
                          <a16:colId xmlns:a16="http://schemas.microsoft.com/office/drawing/2014/main" val="1743713890"/>
                        </a:ext>
                      </a:extLst>
                    </a:gridCol>
                    <a:gridCol w="1739238">
                      <a:extLst>
                        <a:ext uri="{9D8B030D-6E8A-4147-A177-3AD203B41FA5}">
                          <a16:colId xmlns:a16="http://schemas.microsoft.com/office/drawing/2014/main" val="4022000736"/>
                        </a:ext>
                      </a:extLst>
                    </a:gridCol>
                    <a:gridCol w="1206325">
                      <a:extLst>
                        <a:ext uri="{9D8B030D-6E8A-4147-A177-3AD203B41FA5}">
                          <a16:colId xmlns:a16="http://schemas.microsoft.com/office/drawing/2014/main" val="3062143023"/>
                        </a:ext>
                      </a:extLst>
                    </a:gridCol>
                    <a:gridCol w="1415358">
                      <a:extLst>
                        <a:ext uri="{9D8B030D-6E8A-4147-A177-3AD203B41FA5}">
                          <a16:colId xmlns:a16="http://schemas.microsoft.com/office/drawing/2014/main" val="4110162990"/>
                        </a:ext>
                      </a:extLst>
                    </a:gridCol>
                    <a:gridCol w="1414121">
                      <a:extLst>
                        <a:ext uri="{9D8B030D-6E8A-4147-A177-3AD203B41FA5}">
                          <a16:colId xmlns:a16="http://schemas.microsoft.com/office/drawing/2014/main" val="2645801806"/>
                        </a:ext>
                      </a:extLst>
                    </a:gridCol>
                    <a:gridCol w="1448372">
                      <a:extLst>
                        <a:ext uri="{9D8B030D-6E8A-4147-A177-3AD203B41FA5}">
                          <a16:colId xmlns:a16="http://schemas.microsoft.com/office/drawing/2014/main" val="1134676437"/>
                        </a:ext>
                      </a:extLst>
                    </a:gridCol>
                    <a:gridCol w="1281574">
                      <a:extLst>
                        <a:ext uri="{9D8B030D-6E8A-4147-A177-3AD203B41FA5}">
                          <a16:colId xmlns:a16="http://schemas.microsoft.com/office/drawing/2014/main" val="1599972635"/>
                        </a:ext>
                      </a:extLst>
                    </a:gridCol>
                  </a:tblGrid>
                  <a:tr h="589529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V1 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V1 2/3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V1 4A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V1 4B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V1 4C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oMath>
                          </a14:m>
                          <a:endParaRPr lang="zh-CN" altLang="en-US" dirty="0"/>
                        </a:p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V1 4C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oMath>
                          </a14:m>
                          <a:endParaRPr lang="zh-CN" altLang="en-US" dirty="0"/>
                        </a:p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V1 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V1 6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6566301"/>
                      </a:ext>
                    </a:extLst>
                  </a:tr>
                  <a:tr h="1347495"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/>
                            <a:t>IS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PC</a:t>
                          </a:r>
                        </a:p>
                        <a:p>
                          <a:endParaRPr lang="en-US" altLang="zh-CN" dirty="0"/>
                        </a:p>
                        <a:p>
                          <a:r>
                            <a:rPr lang="en-US" altLang="zh-CN" dirty="0"/>
                            <a:t>IS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PC</a:t>
                          </a:r>
                        </a:p>
                        <a:p>
                          <a:r>
                            <a:rPr lang="en-US" altLang="zh-CN" dirty="0"/>
                            <a:t>SS</a:t>
                          </a:r>
                        </a:p>
                        <a:p>
                          <a:endParaRPr lang="en-US" altLang="zh-CN" dirty="0"/>
                        </a:p>
                        <a:p>
                          <a:r>
                            <a:rPr lang="en-US" altLang="zh-CN" dirty="0"/>
                            <a:t>IS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PC</a:t>
                          </a:r>
                        </a:p>
                        <a:p>
                          <a:r>
                            <a:rPr lang="en-US" altLang="zh-CN" dirty="0"/>
                            <a:t>SS</a:t>
                          </a:r>
                        </a:p>
                        <a:p>
                          <a:endParaRPr lang="en-US" altLang="zh-CN" dirty="0"/>
                        </a:p>
                        <a:p>
                          <a:r>
                            <a:rPr lang="en-US" altLang="zh-CN" dirty="0"/>
                            <a:t>IS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altLang="zh-CN" dirty="0"/>
                        </a:p>
                        <a:p>
                          <a:r>
                            <a:rPr lang="en-US" altLang="zh-CN" dirty="0"/>
                            <a:t>SS(85%-95%)</a:t>
                          </a:r>
                        </a:p>
                        <a:p>
                          <a:endParaRPr lang="en-US" altLang="zh-CN" dirty="0"/>
                        </a:p>
                        <a:p>
                          <a:r>
                            <a:rPr lang="en-US" altLang="zh-CN" dirty="0"/>
                            <a:t>IS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SS(85%-95%)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IS</a:t>
                          </a:r>
                          <a:endParaRPr lang="zh-CN" altLang="en-US" dirty="0"/>
                        </a:p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PC</a:t>
                          </a:r>
                        </a:p>
                        <a:p>
                          <a:r>
                            <a:rPr lang="en-US" altLang="zh-CN" sz="1600" dirty="0"/>
                            <a:t>(PC apical dendrites)</a:t>
                          </a:r>
                        </a:p>
                        <a:p>
                          <a:endParaRPr lang="en-US" altLang="zh-CN" dirty="0"/>
                        </a:p>
                        <a:p>
                          <a:r>
                            <a:rPr lang="en-US" altLang="zh-CN" dirty="0"/>
                            <a:t>IS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PC</a:t>
                          </a:r>
                        </a:p>
                        <a:p>
                          <a:r>
                            <a:rPr lang="en-US" altLang="zh-CN" dirty="0"/>
                            <a:t>(</a:t>
                          </a:r>
                          <a:r>
                            <a:rPr lang="en-US" altLang="zh-CN" sz="1400" dirty="0"/>
                            <a:t>PC apical dendrites×4C)</a:t>
                          </a:r>
                        </a:p>
                        <a:p>
                          <a:endParaRPr lang="en-US" altLang="zh-CN" dirty="0"/>
                        </a:p>
                        <a:p>
                          <a:r>
                            <a:rPr lang="en-US" altLang="zh-CN" dirty="0"/>
                            <a:t>IS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293341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9A26B4B1-C02C-40E8-7B0B-43FAC9A94F7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83685" y="4409157"/>
              <a:ext cx="10886678" cy="2103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00116">
                      <a:extLst>
                        <a:ext uri="{9D8B030D-6E8A-4147-A177-3AD203B41FA5}">
                          <a16:colId xmlns:a16="http://schemas.microsoft.com/office/drawing/2014/main" val="807242708"/>
                        </a:ext>
                      </a:extLst>
                    </a:gridCol>
                    <a:gridCol w="1281574">
                      <a:extLst>
                        <a:ext uri="{9D8B030D-6E8A-4147-A177-3AD203B41FA5}">
                          <a16:colId xmlns:a16="http://schemas.microsoft.com/office/drawing/2014/main" val="1743713890"/>
                        </a:ext>
                      </a:extLst>
                    </a:gridCol>
                    <a:gridCol w="1739238">
                      <a:extLst>
                        <a:ext uri="{9D8B030D-6E8A-4147-A177-3AD203B41FA5}">
                          <a16:colId xmlns:a16="http://schemas.microsoft.com/office/drawing/2014/main" val="4022000736"/>
                        </a:ext>
                      </a:extLst>
                    </a:gridCol>
                    <a:gridCol w="1206325">
                      <a:extLst>
                        <a:ext uri="{9D8B030D-6E8A-4147-A177-3AD203B41FA5}">
                          <a16:colId xmlns:a16="http://schemas.microsoft.com/office/drawing/2014/main" val="3062143023"/>
                        </a:ext>
                      </a:extLst>
                    </a:gridCol>
                    <a:gridCol w="1415358">
                      <a:extLst>
                        <a:ext uri="{9D8B030D-6E8A-4147-A177-3AD203B41FA5}">
                          <a16:colId xmlns:a16="http://schemas.microsoft.com/office/drawing/2014/main" val="4110162990"/>
                        </a:ext>
                      </a:extLst>
                    </a:gridCol>
                    <a:gridCol w="1414121">
                      <a:extLst>
                        <a:ext uri="{9D8B030D-6E8A-4147-A177-3AD203B41FA5}">
                          <a16:colId xmlns:a16="http://schemas.microsoft.com/office/drawing/2014/main" val="2645801806"/>
                        </a:ext>
                      </a:extLst>
                    </a:gridCol>
                    <a:gridCol w="1448372">
                      <a:extLst>
                        <a:ext uri="{9D8B030D-6E8A-4147-A177-3AD203B41FA5}">
                          <a16:colId xmlns:a16="http://schemas.microsoft.com/office/drawing/2014/main" val="1134676437"/>
                        </a:ext>
                      </a:extLst>
                    </a:gridCol>
                    <a:gridCol w="1281574">
                      <a:extLst>
                        <a:ext uri="{9D8B030D-6E8A-4147-A177-3AD203B41FA5}">
                          <a16:colId xmlns:a16="http://schemas.microsoft.com/office/drawing/2014/main" val="1599972635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V1 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V1 2/3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V1 4A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V1 4B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75536" t="-4762" r="-293562" b="-23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477586" t="-4762" r="-194828" b="-23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V1 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V1 6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6566301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/>
                            <a:t>IS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PC</a:t>
                          </a:r>
                        </a:p>
                        <a:p>
                          <a:endParaRPr lang="en-US" altLang="zh-CN" dirty="0"/>
                        </a:p>
                        <a:p>
                          <a:r>
                            <a:rPr lang="en-US" altLang="zh-CN" dirty="0"/>
                            <a:t>IS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PC</a:t>
                          </a:r>
                        </a:p>
                        <a:p>
                          <a:r>
                            <a:rPr lang="en-US" altLang="zh-CN" dirty="0"/>
                            <a:t>SS</a:t>
                          </a:r>
                        </a:p>
                        <a:p>
                          <a:endParaRPr lang="en-US" altLang="zh-CN" dirty="0"/>
                        </a:p>
                        <a:p>
                          <a:r>
                            <a:rPr lang="en-US" altLang="zh-CN" dirty="0"/>
                            <a:t>IS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PC</a:t>
                          </a:r>
                        </a:p>
                        <a:p>
                          <a:r>
                            <a:rPr lang="en-US" altLang="zh-CN" dirty="0"/>
                            <a:t>SS</a:t>
                          </a:r>
                        </a:p>
                        <a:p>
                          <a:endParaRPr lang="en-US" altLang="zh-CN" dirty="0"/>
                        </a:p>
                        <a:p>
                          <a:r>
                            <a:rPr lang="en-US" altLang="zh-CN" dirty="0"/>
                            <a:t>IS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altLang="zh-CN" dirty="0"/>
                        </a:p>
                        <a:p>
                          <a:r>
                            <a:rPr lang="en-US" altLang="zh-CN" dirty="0"/>
                            <a:t>SS(85%-95%)</a:t>
                          </a:r>
                        </a:p>
                        <a:p>
                          <a:endParaRPr lang="en-US" altLang="zh-CN" dirty="0"/>
                        </a:p>
                        <a:p>
                          <a:r>
                            <a:rPr lang="en-US" altLang="zh-CN" dirty="0"/>
                            <a:t>IS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SS(85%-95%)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IS</a:t>
                          </a:r>
                          <a:endParaRPr lang="zh-CN" altLang="en-US" dirty="0"/>
                        </a:p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PC</a:t>
                          </a:r>
                        </a:p>
                        <a:p>
                          <a:r>
                            <a:rPr lang="en-US" altLang="zh-CN" sz="1600" dirty="0"/>
                            <a:t>(PC apical dendrites)</a:t>
                          </a:r>
                        </a:p>
                        <a:p>
                          <a:endParaRPr lang="en-US" altLang="zh-CN" dirty="0"/>
                        </a:p>
                        <a:p>
                          <a:r>
                            <a:rPr lang="en-US" altLang="zh-CN" dirty="0"/>
                            <a:t>IS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PC</a:t>
                          </a:r>
                        </a:p>
                        <a:p>
                          <a:r>
                            <a:rPr lang="en-US" altLang="zh-CN" dirty="0"/>
                            <a:t>(</a:t>
                          </a:r>
                          <a:r>
                            <a:rPr lang="en-US" altLang="zh-CN" sz="1400" dirty="0"/>
                            <a:t>PC apical dendrites×4C)</a:t>
                          </a:r>
                        </a:p>
                        <a:p>
                          <a:endParaRPr lang="en-US" altLang="zh-CN" dirty="0"/>
                        </a:p>
                        <a:p>
                          <a:r>
                            <a:rPr lang="en-US" altLang="zh-CN" dirty="0"/>
                            <a:t>IS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293341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0F26FF0-80A4-51B0-AD52-B5A8991DA41E}"/>
                  </a:ext>
                </a:extLst>
              </p:cNvPr>
              <p:cNvSpPr txBox="1"/>
              <p:nvPr/>
            </p:nvSpPr>
            <p:spPr>
              <a:xfrm>
                <a:off x="483685" y="375881"/>
                <a:ext cx="6891387" cy="1575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/>
                  <a:t>猕猴</a:t>
                </a:r>
                <a:r>
                  <a:rPr lang="en-US" altLang="zh-CN" sz="2400" b="1" dirty="0"/>
                  <a:t>V1</a:t>
                </a:r>
                <a:r>
                  <a:rPr lang="zh-CN" altLang="en-US" sz="2400" b="1" dirty="0"/>
                  <a:t>数据：</a:t>
                </a:r>
                <a:endParaRPr lang="en-US" altLang="zh-CN" sz="2400" b="1" dirty="0"/>
              </a:p>
              <a:p>
                <a:r>
                  <a:rPr lang="en-US" altLang="zh-CN" b="1" dirty="0"/>
                  <a:t>V1</a:t>
                </a:r>
                <a:r>
                  <a:rPr lang="zh-CN" altLang="en-US" b="1" dirty="0"/>
                  <a:t>表面面积：</a:t>
                </a:r>
                <a:r>
                  <a:rPr lang="en-US" altLang="zh-CN" b="1" dirty="0"/>
                  <a:t>1181mm2</a:t>
                </a:r>
                <a:r>
                  <a:rPr lang="zh-CN" altLang="en-US" b="1" dirty="0"/>
                  <a:t>；占新皮层面积</a:t>
                </a:r>
                <a:r>
                  <a:rPr lang="en-US" altLang="zh-CN" b="1" dirty="0"/>
                  <a:t>(10430mm2)</a:t>
                </a:r>
                <a:r>
                  <a:rPr lang="zh-CN" altLang="en-US" b="1" dirty="0"/>
                  <a:t>的</a:t>
                </a:r>
                <a:r>
                  <a:rPr lang="en-US" altLang="zh-CN" b="1" dirty="0"/>
                  <a:t>13%</a:t>
                </a:r>
              </a:p>
              <a:p>
                <a:r>
                  <a:rPr lang="en-US" altLang="zh-CN" b="1" dirty="0"/>
                  <a:t>V1</a:t>
                </a:r>
                <a:r>
                  <a:rPr lang="zh-CN" altLang="en-US" b="1" dirty="0"/>
                  <a:t>的总神经元个数约为： </a:t>
                </a:r>
                <a:r>
                  <a:rPr lang="en-US" altLang="zh-CN" b="1" dirty="0"/>
                  <a:t>161 ×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zh-CN" altLang="en-US" b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b="1" dirty="0"/>
                  <a:t>总突触数量为：</a:t>
                </a:r>
                <a:r>
                  <a:rPr lang="en-US" altLang="zh-CN" b="1" dirty="0"/>
                  <a:t> 381 ×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endParaRPr lang="en-US" altLang="zh-CN" b="1" dirty="0"/>
              </a:p>
              <a:p>
                <a:r>
                  <a:rPr lang="zh-CN" altLang="en-US" b="1" dirty="0"/>
                  <a:t>神经元类型：兴奋性</a:t>
                </a:r>
                <a:r>
                  <a:rPr lang="en-US" altLang="zh-CN" b="1" dirty="0"/>
                  <a:t>(81%)</a:t>
                </a:r>
                <a:r>
                  <a:rPr lang="zh-CN" altLang="en-US" b="1" dirty="0"/>
                  <a:t>，抑制性</a:t>
                </a:r>
                <a:r>
                  <a:rPr lang="en-US" altLang="zh-CN" b="1" dirty="0"/>
                  <a:t>(19%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)</a:t>
                </a:r>
              </a:p>
              <a:p>
                <a:r>
                  <a:rPr lang="en-US" altLang="zh-CN" b="1" dirty="0"/>
                  <a:t>PS</a:t>
                </a:r>
                <a:r>
                  <a:rPr lang="zh-CN" altLang="en-US" b="1" dirty="0"/>
                  <a:t>：</a:t>
                </a:r>
                <a:r>
                  <a:rPr lang="en-US" altLang="zh-CN" b="1" dirty="0"/>
                  <a:t>blob</a:t>
                </a:r>
                <a:r>
                  <a:rPr lang="zh-CN" altLang="en-US" b="1" dirty="0"/>
                  <a:t>和</a:t>
                </a:r>
                <a:r>
                  <a:rPr lang="en-US" altLang="zh-CN" b="1" dirty="0" err="1"/>
                  <a:t>interblob</a:t>
                </a:r>
                <a:r>
                  <a:rPr lang="zh-CN" altLang="en-US" b="1" dirty="0"/>
                  <a:t>中</a:t>
                </a:r>
                <a:r>
                  <a:rPr lang="en-US" altLang="zh-CN" b="1" dirty="0"/>
                  <a:t>E</a:t>
                </a:r>
                <a:r>
                  <a:rPr lang="zh-CN" altLang="en-US" b="1" dirty="0"/>
                  <a:t>：</a:t>
                </a:r>
                <a:r>
                  <a:rPr lang="en-US" altLang="zh-CN" b="1" dirty="0"/>
                  <a:t>I</a:t>
                </a:r>
                <a:r>
                  <a:rPr lang="zh-CN" altLang="en-US" b="1" dirty="0"/>
                  <a:t>的比例</a:t>
                </a:r>
                <a:r>
                  <a:rPr lang="en-US" altLang="zh-CN" b="1" dirty="0"/>
                  <a:t>=8:2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0F26FF0-80A4-51B0-AD52-B5A8991DA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85" y="375881"/>
                <a:ext cx="6891387" cy="1575881"/>
              </a:xfrm>
              <a:prstGeom prst="rect">
                <a:avLst/>
              </a:prstGeom>
              <a:blipFill>
                <a:blip r:embed="rId4"/>
                <a:stretch>
                  <a:fillRect l="-1326" t="-2713" b="-5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24920837-19D9-B019-2A7C-6E583006FF51}"/>
              </a:ext>
            </a:extLst>
          </p:cNvPr>
          <p:cNvSpPr txBox="1"/>
          <p:nvPr/>
        </p:nvSpPr>
        <p:spPr>
          <a:xfrm>
            <a:off x="483685" y="2198474"/>
            <a:ext cx="61849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兴奋性神经元：</a:t>
            </a:r>
            <a:endParaRPr lang="en-US" altLang="zh-CN" b="1" dirty="0"/>
          </a:p>
          <a:p>
            <a:r>
              <a:rPr lang="en-US" altLang="zh-CN" b="1" dirty="0"/>
              <a:t>PC: pyramidal cell</a:t>
            </a:r>
          </a:p>
          <a:p>
            <a:r>
              <a:rPr lang="en-US" altLang="zh-CN" b="1" dirty="0"/>
              <a:t>SS: spiny stellate cell</a:t>
            </a:r>
          </a:p>
          <a:p>
            <a:endParaRPr lang="en-US" altLang="zh-CN" b="1" dirty="0"/>
          </a:p>
          <a:p>
            <a:r>
              <a:rPr lang="zh-CN" altLang="en-US" b="1" dirty="0"/>
              <a:t>抑制性神经元：</a:t>
            </a:r>
            <a:endParaRPr lang="en-US" altLang="zh-CN" b="1" dirty="0"/>
          </a:p>
          <a:p>
            <a:r>
              <a:rPr lang="en-US" altLang="zh-CN" b="1" dirty="0"/>
              <a:t>IS</a:t>
            </a:r>
            <a:r>
              <a:rPr lang="zh-CN" altLang="en-US" b="1" dirty="0"/>
              <a:t>：</a:t>
            </a:r>
            <a:r>
              <a:rPr lang="en-US" altLang="zh-CN" b="1" dirty="0"/>
              <a:t>inhibitory stellate cell</a:t>
            </a:r>
          </a:p>
          <a:p>
            <a:r>
              <a:rPr lang="zh-CN" altLang="en-US" b="1" dirty="0"/>
              <a:t>？</a:t>
            </a:r>
            <a:endParaRPr lang="en-US" altLang="zh-CN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C03E655-6DCC-AB98-BD3F-73E59AA1A4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117" y="345723"/>
            <a:ext cx="3089012" cy="393943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5DA2E86-A2CD-9EBA-454E-CE463A381FD9}"/>
              </a:ext>
            </a:extLst>
          </p:cNvPr>
          <p:cNvSpPr txBox="1"/>
          <p:nvPr/>
        </p:nvSpPr>
        <p:spPr>
          <a:xfrm>
            <a:off x="8578734" y="117151"/>
            <a:ext cx="2545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V1</a:t>
            </a:r>
            <a:r>
              <a:rPr lang="zh-CN" altLang="en-US" dirty="0"/>
              <a:t>的模块组织示意图：</a:t>
            </a:r>
          </a:p>
        </p:txBody>
      </p:sp>
    </p:spTree>
    <p:extLst>
      <p:ext uri="{BB962C8B-B14F-4D97-AF65-F5344CB8AC3E}">
        <p14:creationId xmlns:p14="http://schemas.microsoft.com/office/powerpoint/2010/main" val="3064820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51B0AFA-9A5E-1BF7-D87B-CC9BDC29E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93" y="1058975"/>
            <a:ext cx="11608524" cy="409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27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861489F-B869-024A-2B9D-1C44D0038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73" y="165158"/>
            <a:ext cx="7598518" cy="184447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B886B0F-56D7-D7AB-0166-FF725EAB4CB2}"/>
              </a:ext>
            </a:extLst>
          </p:cNvPr>
          <p:cNvSpPr txBox="1"/>
          <p:nvPr/>
        </p:nvSpPr>
        <p:spPr>
          <a:xfrm>
            <a:off x="132948" y="2089093"/>
            <a:ext cx="7791777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b="1" i="0" dirty="0">
                <a:solidFill>
                  <a:srgbClr val="000000"/>
                </a:solidFill>
                <a:effectLst/>
                <a:latin typeface="AdvOTbf7bbdaa"/>
              </a:rPr>
              <a:t>使用新的技术手段获得了关于</a:t>
            </a:r>
            <a:r>
              <a:rPr lang="en-US" altLang="zh-CN" sz="2000" b="1" dirty="0">
                <a:solidFill>
                  <a:srgbClr val="000000"/>
                </a:solidFill>
                <a:latin typeface="AdvOTbf7bbdaa"/>
              </a:rPr>
              <a:t>V1</a:t>
            </a:r>
            <a:r>
              <a:rPr lang="zh-CN" altLang="en-US" sz="2000" b="1" dirty="0">
                <a:solidFill>
                  <a:srgbClr val="000000"/>
                </a:solidFill>
                <a:latin typeface="AdvOTbf7bbdaa"/>
              </a:rPr>
              <a:t>里</a:t>
            </a:r>
            <a:r>
              <a:rPr lang="en-US" altLang="zh-CN" sz="2000" b="1" dirty="0">
                <a:effectLst/>
                <a:latin typeface="Garamond" panose="02020404030301010803" pitchFamily="18" charset="0"/>
                <a:ea typeface="Droid Sans Fallback"/>
                <a:cs typeface="FreeSans"/>
              </a:rPr>
              <a:t>4C</a:t>
            </a:r>
            <a:r>
              <a:rPr lang="en-US" altLang="zh-CN" sz="2000" b="1" dirty="0">
                <a:effectLst/>
                <a:latin typeface="Times New Roman" panose="02020603050405020304" pitchFamily="18" charset="0"/>
                <a:ea typeface="Droid Sans Fallback"/>
              </a:rPr>
              <a:t>α</a:t>
            </a:r>
            <a:r>
              <a:rPr lang="zh-CN" altLang="en-US" sz="2000" b="1" dirty="0">
                <a:solidFill>
                  <a:srgbClr val="000000"/>
                </a:solidFill>
                <a:effectLst/>
                <a:latin typeface="AdvOTbf7bbdaa"/>
                <a:ea typeface="Droid Sans Fallback"/>
              </a:rPr>
              <a:t>和</a:t>
            </a:r>
            <a:r>
              <a:rPr lang="en-US" altLang="zh-CN" sz="2000" b="1" dirty="0">
                <a:effectLst/>
                <a:latin typeface="Garamond" panose="02020404030301010803" pitchFamily="18" charset="0"/>
                <a:ea typeface="Droid Sans Fallback"/>
                <a:cs typeface="FreeSans"/>
              </a:rPr>
              <a:t>4C</a:t>
            </a:r>
            <a:r>
              <a:rPr lang="en-US" altLang="zh-CN" sz="2000" b="1" dirty="0">
                <a:effectLst/>
                <a:latin typeface="Times New Roman" panose="02020603050405020304" pitchFamily="18" charset="0"/>
                <a:ea typeface="Droid Sans Fallback"/>
              </a:rPr>
              <a:t>β</a:t>
            </a:r>
            <a:r>
              <a:rPr lang="zh-CN" altLang="en-US" sz="2000" b="1" dirty="0">
                <a:effectLst/>
                <a:latin typeface="Times New Roman" panose="02020603050405020304" pitchFamily="18" charset="0"/>
                <a:ea typeface="Droid Sans Fallback"/>
              </a:rPr>
              <a:t>层</a:t>
            </a:r>
            <a:r>
              <a:rPr lang="zh-CN" altLang="en-US" sz="2000" b="1" dirty="0">
                <a:solidFill>
                  <a:srgbClr val="000000"/>
                </a:solidFill>
                <a:latin typeface="AdvOTbf7bbdaa"/>
                <a:ea typeface="Droid Sans Fallback"/>
              </a:rPr>
              <a:t>神经元、突触以及连接的</a:t>
            </a:r>
            <a:r>
              <a:rPr lang="zh-CN" altLang="en-US" sz="2000" b="1" i="0" dirty="0">
                <a:solidFill>
                  <a:srgbClr val="000000"/>
                </a:solidFill>
                <a:effectLst/>
                <a:latin typeface="AdvOTbf7bbdaa"/>
              </a:rPr>
              <a:t>数据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AdvOTbf7bbdaa"/>
              </a:rPr>
              <a:t>，包括：</a:t>
            </a:r>
            <a:endParaRPr lang="en-US" altLang="zh-CN" sz="1800" b="0" i="0" dirty="0">
              <a:solidFill>
                <a:srgbClr val="000000"/>
              </a:solidFill>
              <a:effectLst/>
              <a:latin typeface="AdvOTbf7bbda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800" b="0" i="0" dirty="0">
              <a:solidFill>
                <a:srgbClr val="000000"/>
              </a:solidFill>
              <a:effectLst/>
              <a:latin typeface="AdvOTbf7bbdaa"/>
            </a:endParaRPr>
          </a:p>
          <a:p>
            <a:pPr marL="342900" indent="-342900">
              <a:buAutoNum type="arabicPeriod"/>
            </a:pPr>
            <a:r>
              <a:rPr lang="zh-CN" altLang="en-US" sz="1400" dirty="0">
                <a:solidFill>
                  <a:srgbClr val="000000"/>
                </a:solidFill>
                <a:latin typeface="AdvOTbf7bbdaa"/>
              </a:rPr>
              <a:t>神经元：</a:t>
            </a:r>
            <a:r>
              <a:rPr lang="zh-CN" altLang="en-US" sz="1400" dirty="0">
                <a:effectLst/>
                <a:latin typeface="Times New Roman" panose="02020603050405020304" pitchFamily="18" charset="0"/>
                <a:ea typeface="Droid Sans Fallback"/>
              </a:rPr>
              <a:t>神经元的密度、兴奋性</a:t>
            </a:r>
            <a:r>
              <a:rPr lang="en-US" altLang="zh-CN" sz="1400" dirty="0">
                <a:effectLst/>
                <a:latin typeface="Times New Roman" panose="02020603050405020304" pitchFamily="18" charset="0"/>
                <a:ea typeface="Droid Sans Fallback"/>
              </a:rPr>
              <a:t>/</a:t>
            </a:r>
            <a:r>
              <a:rPr lang="zh-CN" altLang="en-US" sz="1400" dirty="0">
                <a:effectLst/>
                <a:latin typeface="Times New Roman" panose="02020603050405020304" pitchFamily="18" charset="0"/>
                <a:ea typeface="Droid Sans Fallback"/>
              </a:rPr>
              <a:t>抑制性神经元的密度、每个</a:t>
            </a:r>
            <a:r>
              <a:rPr lang="en-US" altLang="zh-CN" sz="1400" dirty="0">
                <a:effectLst/>
                <a:latin typeface="Times New Roman" panose="02020603050405020304" pitchFamily="18" charset="0"/>
                <a:ea typeface="Droid Sans Fallback"/>
              </a:rPr>
              <a:t>ODC</a:t>
            </a:r>
            <a:r>
              <a:rPr lang="zh-CN" altLang="en-US" sz="1400" dirty="0">
                <a:effectLst/>
                <a:latin typeface="Times New Roman" panose="02020603050405020304" pitchFamily="18" charset="0"/>
                <a:ea typeface="Droid Sans Fallback"/>
              </a:rPr>
              <a:t>里兴奋性</a:t>
            </a:r>
            <a:r>
              <a:rPr lang="en-US" altLang="zh-CN" sz="1400" dirty="0">
                <a:effectLst/>
                <a:latin typeface="Times New Roman" panose="02020603050405020304" pitchFamily="18" charset="0"/>
                <a:ea typeface="Droid Sans Fallback"/>
              </a:rPr>
              <a:t>/</a:t>
            </a:r>
            <a:r>
              <a:rPr lang="zh-CN" altLang="en-US" sz="1400" dirty="0">
                <a:effectLst/>
                <a:latin typeface="Times New Roman" panose="02020603050405020304" pitchFamily="18" charset="0"/>
                <a:ea typeface="Droid Sans Fallback"/>
              </a:rPr>
              <a:t>抑制性神经元数量、每个</a:t>
            </a:r>
            <a:r>
              <a:rPr lang="en-US" altLang="zh-CN" sz="1400" dirty="0" err="1">
                <a:effectLst/>
                <a:latin typeface="Times New Roman" panose="02020603050405020304" pitchFamily="18" charset="0"/>
                <a:ea typeface="Droid Sans Fallback"/>
              </a:rPr>
              <a:t>colunm</a:t>
            </a:r>
            <a:r>
              <a:rPr lang="zh-CN" altLang="en-US" sz="1400" dirty="0">
                <a:effectLst/>
                <a:latin typeface="Times New Roman" panose="02020603050405020304" pitchFamily="18" charset="0"/>
                <a:ea typeface="Droid Sans Fallback"/>
              </a:rPr>
              <a:t>内神经元个数与</a:t>
            </a:r>
            <a:r>
              <a:rPr lang="en-US" altLang="zh-CN" sz="1400" dirty="0">
                <a:effectLst/>
                <a:latin typeface="Times New Roman" panose="02020603050405020304" pitchFamily="18" charset="0"/>
                <a:ea typeface="Droid Sans Fallback"/>
              </a:rPr>
              <a:t>TC</a:t>
            </a:r>
            <a:r>
              <a:rPr lang="zh-CN" altLang="en-US" sz="1400" dirty="0">
                <a:effectLst/>
                <a:latin typeface="Times New Roman" panose="02020603050405020304" pitchFamily="18" charset="0"/>
                <a:ea typeface="Droid Sans Fallback"/>
              </a:rPr>
              <a:t>输入个数的比例等；</a:t>
            </a:r>
            <a:endParaRPr lang="en-US" altLang="zh-CN" sz="1400" dirty="0">
              <a:effectLst/>
              <a:latin typeface="Times New Roman" panose="02020603050405020304" pitchFamily="18" charset="0"/>
              <a:ea typeface="Droid Sans Fallback"/>
            </a:endParaRPr>
          </a:p>
          <a:p>
            <a:pPr marL="342900" indent="-342900">
              <a:buAutoNum type="arabicPeriod"/>
            </a:pPr>
            <a:r>
              <a:rPr lang="zh-CN" altLang="en-US" sz="1400" dirty="0">
                <a:effectLst/>
                <a:latin typeface="Times New Roman" panose="02020603050405020304" pitchFamily="18" charset="0"/>
                <a:ea typeface="Droid Sans Fallback"/>
              </a:rPr>
              <a:t>突触：</a:t>
            </a:r>
            <a:r>
              <a:rPr lang="en-US" altLang="zh-CN" sz="1400" dirty="0">
                <a:solidFill>
                  <a:srgbClr val="000000"/>
                </a:solidFill>
                <a:latin typeface="AdvOTbf7bbdaa"/>
              </a:rPr>
              <a:t> </a:t>
            </a:r>
            <a:r>
              <a:rPr lang="zh-CN" altLang="en-US" sz="1400" dirty="0">
                <a:effectLst/>
                <a:latin typeface="Times New Roman" panose="02020603050405020304" pitchFamily="18" charset="0"/>
                <a:ea typeface="Droid Sans Fallback"/>
              </a:rPr>
              <a:t>总突触密度、兴奋性</a:t>
            </a:r>
            <a:r>
              <a:rPr lang="en-US" altLang="zh-CN" sz="1400" dirty="0">
                <a:effectLst/>
                <a:latin typeface="Times New Roman" panose="02020603050405020304" pitchFamily="18" charset="0"/>
                <a:ea typeface="Droid Sans Fallback"/>
              </a:rPr>
              <a:t>/</a:t>
            </a:r>
            <a:r>
              <a:rPr lang="zh-CN" altLang="en-US" sz="1400" dirty="0">
                <a:effectLst/>
                <a:latin typeface="Times New Roman" panose="02020603050405020304" pitchFamily="18" charset="0"/>
                <a:ea typeface="Droid Sans Fallback"/>
              </a:rPr>
              <a:t>抑制性突触密度、来自</a:t>
            </a:r>
            <a:r>
              <a:rPr lang="en-US" altLang="zh-CN" sz="1400" dirty="0">
                <a:effectLst/>
                <a:latin typeface="Times New Roman" panose="02020603050405020304" pitchFamily="18" charset="0"/>
                <a:ea typeface="Droid Sans Fallback"/>
              </a:rPr>
              <a:t>TC</a:t>
            </a:r>
            <a:r>
              <a:rPr lang="zh-CN" altLang="en-US" sz="1400" dirty="0">
                <a:effectLst/>
                <a:latin typeface="Times New Roman" panose="02020603050405020304" pitchFamily="18" charset="0"/>
                <a:ea typeface="Droid Sans Fallback"/>
              </a:rPr>
              <a:t>的突触密度、</a:t>
            </a:r>
            <a:r>
              <a:rPr lang="en-US" altLang="zh-CN" sz="1400" dirty="0">
                <a:effectLst/>
                <a:latin typeface="Times New Roman" panose="02020603050405020304" pitchFamily="18" charset="0"/>
                <a:ea typeface="Droid Sans Fallback"/>
              </a:rPr>
              <a:t>TC</a:t>
            </a:r>
            <a:r>
              <a:rPr lang="zh-CN" altLang="en-US" sz="1400" dirty="0">
                <a:effectLst/>
                <a:latin typeface="Times New Roman" panose="02020603050405020304" pitchFamily="18" charset="0"/>
                <a:ea typeface="Droid Sans Fallback"/>
              </a:rPr>
              <a:t>突触数量与</a:t>
            </a:r>
            <a:r>
              <a:rPr lang="en-US" altLang="zh-CN" sz="1400" dirty="0">
                <a:effectLst/>
                <a:latin typeface="Times New Roman" panose="02020603050405020304" pitchFamily="18" charset="0"/>
                <a:ea typeface="Droid Sans Fallback"/>
              </a:rPr>
              <a:t>TC</a:t>
            </a:r>
            <a:r>
              <a:rPr lang="zh-CN" altLang="en-US" sz="1400" dirty="0">
                <a:effectLst/>
                <a:latin typeface="Times New Roman" panose="02020603050405020304" pitchFamily="18" charset="0"/>
                <a:ea typeface="Droid Sans Fallback"/>
              </a:rPr>
              <a:t>输入数量的比例、</a:t>
            </a:r>
            <a:r>
              <a:rPr lang="en-US" altLang="zh-CN" sz="1400" dirty="0">
                <a:effectLst/>
                <a:latin typeface="Times New Roman" panose="02020603050405020304" pitchFamily="18" charset="0"/>
                <a:ea typeface="Droid Sans Fallback"/>
              </a:rPr>
              <a:t>TC boutons</a:t>
            </a:r>
            <a:r>
              <a:rPr lang="zh-CN" altLang="en-US" sz="1400" dirty="0">
                <a:effectLst/>
                <a:latin typeface="Times New Roman" panose="02020603050405020304" pitchFamily="18" charset="0"/>
                <a:ea typeface="Droid Sans Fallback"/>
              </a:rPr>
              <a:t>数量与</a:t>
            </a:r>
            <a:r>
              <a:rPr lang="en-US" altLang="zh-CN" sz="1400" dirty="0">
                <a:effectLst/>
                <a:latin typeface="Times New Roman" panose="02020603050405020304" pitchFamily="18" charset="0"/>
                <a:ea typeface="Droid Sans Fallback"/>
              </a:rPr>
              <a:t>TC</a:t>
            </a:r>
            <a:r>
              <a:rPr lang="zh-CN" altLang="en-US" sz="1400" dirty="0">
                <a:effectLst/>
                <a:latin typeface="Times New Roman" panose="02020603050405020304" pitchFamily="18" charset="0"/>
                <a:ea typeface="Droid Sans Fallback"/>
              </a:rPr>
              <a:t>输入数量的比例</a:t>
            </a:r>
            <a:r>
              <a:rPr lang="en-US" altLang="zh-CN" sz="1400" dirty="0">
                <a:effectLst/>
                <a:latin typeface="Times New Roman" panose="02020603050405020304" pitchFamily="18" charset="0"/>
                <a:ea typeface="Droid Sans Fallback"/>
              </a:rPr>
              <a:t>(</a:t>
            </a:r>
            <a:r>
              <a:rPr lang="zh-CN" altLang="en-US" sz="1400" dirty="0">
                <a:effectLst/>
                <a:latin typeface="Times New Roman" panose="02020603050405020304" pitchFamily="18" charset="0"/>
                <a:ea typeface="Droid Sans Fallback"/>
              </a:rPr>
              <a:t>假设每个</a:t>
            </a:r>
            <a:r>
              <a:rPr lang="en-US" altLang="zh-CN" sz="1400" dirty="0">
                <a:effectLst/>
                <a:latin typeface="Times New Roman" panose="02020603050405020304" pitchFamily="18" charset="0"/>
                <a:ea typeface="Droid Sans Fallback"/>
              </a:rPr>
              <a:t>bouton</a:t>
            </a:r>
            <a:r>
              <a:rPr lang="zh-CN" altLang="en-US" sz="1400" dirty="0">
                <a:effectLst/>
                <a:latin typeface="Times New Roman" panose="02020603050405020304" pitchFamily="18" charset="0"/>
                <a:ea typeface="Droid Sans Fallback"/>
              </a:rPr>
              <a:t>具有</a:t>
            </a:r>
            <a:r>
              <a:rPr lang="en-US" altLang="zh-CN" sz="1400" dirty="0">
                <a:effectLst/>
                <a:latin typeface="Times New Roman" panose="02020603050405020304" pitchFamily="18" charset="0"/>
                <a:ea typeface="Droid Sans Fallback"/>
              </a:rPr>
              <a:t>3</a:t>
            </a:r>
            <a:r>
              <a:rPr lang="zh-CN" altLang="en-US" sz="1400" dirty="0">
                <a:effectLst/>
                <a:latin typeface="Times New Roman" panose="02020603050405020304" pitchFamily="18" charset="0"/>
                <a:ea typeface="Droid Sans Fallback"/>
              </a:rPr>
              <a:t>个突触</a:t>
            </a:r>
            <a:r>
              <a:rPr lang="en-US" altLang="zh-CN" sz="1400" dirty="0">
                <a:effectLst/>
                <a:latin typeface="Times New Roman" panose="02020603050405020304" pitchFamily="18" charset="0"/>
                <a:ea typeface="Droid Sans Fallback"/>
              </a:rPr>
              <a:t>)</a:t>
            </a:r>
            <a:r>
              <a:rPr lang="zh-CN" altLang="en-US" sz="1400" dirty="0">
                <a:latin typeface="Times New Roman" panose="02020603050405020304" pitchFamily="18" charset="0"/>
                <a:ea typeface="Droid Sans Fallback"/>
              </a:rPr>
              <a:t>等；</a:t>
            </a:r>
            <a:endParaRPr lang="en-US" altLang="zh-CN" sz="1400" dirty="0">
              <a:latin typeface="Times New Roman" panose="02020603050405020304" pitchFamily="18" charset="0"/>
              <a:ea typeface="Droid Sans Fallback"/>
            </a:endParaRPr>
          </a:p>
          <a:p>
            <a:pPr marL="342900" indent="-342900">
              <a:buAutoNum type="arabicPeriod"/>
            </a:pPr>
            <a:r>
              <a:rPr lang="zh-CN" altLang="en-US" sz="1400" dirty="0">
                <a:effectLst/>
                <a:latin typeface="Times New Roman" panose="02020603050405020304" pitchFamily="18" charset="0"/>
                <a:ea typeface="Droid Sans Fallback"/>
              </a:rPr>
              <a:t>连接：平均每个神经元具有的总突触数量、兴奋性突触数量、抑制性突触数量、</a:t>
            </a:r>
            <a:r>
              <a:rPr lang="en-US" altLang="zh-CN" sz="1400" dirty="0">
                <a:effectLst/>
                <a:latin typeface="Times New Roman" panose="02020603050405020304" pitchFamily="18" charset="0"/>
                <a:ea typeface="Droid Sans Fallback"/>
              </a:rPr>
              <a:t>TC</a:t>
            </a:r>
            <a:r>
              <a:rPr lang="zh-CN" altLang="en-US" sz="1400" dirty="0">
                <a:effectLst/>
                <a:latin typeface="Times New Roman" panose="02020603050405020304" pitchFamily="18" charset="0"/>
                <a:ea typeface="Droid Sans Fallback"/>
              </a:rPr>
              <a:t>兴奋性突触数量、</a:t>
            </a:r>
            <a:r>
              <a:rPr lang="en-US" altLang="zh-CN" sz="1400" dirty="0">
                <a:effectLst/>
                <a:latin typeface="Times New Roman" panose="02020603050405020304" pitchFamily="18" charset="0"/>
                <a:ea typeface="Droid Sans Fallback"/>
              </a:rPr>
              <a:t>IC</a:t>
            </a:r>
            <a:r>
              <a:rPr lang="zh-CN" altLang="en-US" sz="1400" dirty="0">
                <a:effectLst/>
                <a:latin typeface="Times New Roman" panose="02020603050405020304" pitchFamily="18" charset="0"/>
                <a:ea typeface="Droid Sans Fallback"/>
              </a:rPr>
              <a:t>兴奋性突触数量、。</a:t>
            </a:r>
            <a:endParaRPr lang="en-US" altLang="zh-CN" sz="1600" dirty="0">
              <a:latin typeface="Times New Roman" panose="02020603050405020304" pitchFamily="18" charset="0"/>
              <a:ea typeface="Droid Sans Fallback"/>
            </a:endParaRPr>
          </a:p>
          <a:p>
            <a:pPr algn="just"/>
            <a:r>
              <a:rPr lang="zh-CN" altLang="en-US" sz="1400" dirty="0">
                <a:effectLst/>
                <a:latin typeface="Times New Roman" panose="02020603050405020304" pitchFamily="18" charset="0"/>
                <a:ea typeface="Droid Sans Fallback"/>
              </a:rPr>
              <a:t>上述中：</a:t>
            </a:r>
            <a:r>
              <a:rPr lang="en-US" altLang="zh-CN" sz="1400" dirty="0">
                <a:effectLst/>
                <a:latin typeface="Times New Roman" panose="02020603050405020304" pitchFamily="18" charset="0"/>
                <a:ea typeface="Droid Sans Fallback"/>
              </a:rPr>
              <a:t>ODC</a:t>
            </a:r>
            <a:r>
              <a:rPr lang="zh-CN" altLang="en-US" sz="1400" dirty="0">
                <a:effectLst/>
                <a:latin typeface="Times New Roman" panose="02020603050405020304" pitchFamily="18" charset="0"/>
                <a:ea typeface="Droid Sans Fallback"/>
              </a:rPr>
              <a:t>为</a:t>
            </a:r>
            <a:r>
              <a:rPr lang="en-US" altLang="zh-CN" sz="1400" dirty="0">
                <a:latin typeface="Times New Roman" panose="02020603050405020304" pitchFamily="18" charset="0"/>
                <a:ea typeface="Droid Sans Fallback"/>
              </a:rPr>
              <a:t>ocular dominance column</a:t>
            </a:r>
            <a:r>
              <a:rPr lang="zh-CN" altLang="en-US" sz="1400" dirty="0">
                <a:latin typeface="Times New Roman" panose="02020603050405020304" pitchFamily="18" charset="0"/>
                <a:ea typeface="Droid Sans Fallback"/>
              </a:rPr>
              <a:t>，</a:t>
            </a:r>
            <a:r>
              <a:rPr lang="en-US" altLang="zh-CN" sz="1400" dirty="0">
                <a:latin typeface="Times New Roman" panose="02020603050405020304" pitchFamily="18" charset="0"/>
                <a:ea typeface="Droid Sans Fallback"/>
              </a:rPr>
              <a:t>TC</a:t>
            </a:r>
            <a:r>
              <a:rPr lang="zh-CN" altLang="en-US" sz="1400" dirty="0">
                <a:latin typeface="Times New Roman" panose="02020603050405020304" pitchFamily="18" charset="0"/>
                <a:ea typeface="Droid Sans Fallback"/>
              </a:rPr>
              <a:t>为</a:t>
            </a:r>
            <a:r>
              <a:rPr lang="en-US" altLang="zh-CN" sz="1400" dirty="0" err="1">
                <a:latin typeface="Times New Roman" panose="02020603050405020304" pitchFamily="18" charset="0"/>
                <a:ea typeface="Droid Sans Fallback"/>
              </a:rPr>
              <a:t>thalamocortiical</a:t>
            </a:r>
            <a:r>
              <a:rPr lang="en-US" altLang="zh-CN" sz="1400" dirty="0">
                <a:latin typeface="Times New Roman" panose="02020603050405020304" pitchFamily="18" charset="0"/>
                <a:ea typeface="Droid Sans Fallback"/>
              </a:rPr>
              <a:t>; IC</a:t>
            </a:r>
            <a:r>
              <a:rPr lang="zh-CN" altLang="en-US" sz="1400" dirty="0">
                <a:latin typeface="Times New Roman" panose="02020603050405020304" pitchFamily="18" charset="0"/>
                <a:ea typeface="Droid Sans Fallback"/>
              </a:rPr>
              <a:t>为</a:t>
            </a:r>
            <a:r>
              <a:rPr lang="en-US" altLang="zh-CN" sz="1400" dirty="0">
                <a:latin typeface="Times New Roman" panose="02020603050405020304" pitchFamily="18" charset="0"/>
                <a:ea typeface="Droid Sans Fallback"/>
              </a:rPr>
              <a:t>intracortical</a:t>
            </a:r>
          </a:p>
          <a:p>
            <a:pPr algn="just"/>
            <a:endParaRPr lang="en-US" altLang="zh-CN" dirty="0">
              <a:effectLst/>
              <a:latin typeface="Times New Roman" panose="02020603050405020304" pitchFamily="18" charset="0"/>
              <a:ea typeface="Droid Sans Fallback"/>
            </a:endParaRPr>
          </a:p>
          <a:p>
            <a:pPr algn="just"/>
            <a:r>
              <a:rPr lang="en-US" altLang="zh-CN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roid Sans Fallback"/>
              </a:rPr>
              <a:t>4C</a:t>
            </a:r>
            <a:r>
              <a:rPr lang="zh-CN" alt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roid Sans Fallback"/>
              </a:rPr>
              <a:t>里兴奋性突触</a:t>
            </a:r>
            <a:r>
              <a:rPr lang="en-US" altLang="zh-CN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roid Sans Fallback"/>
              </a:rPr>
              <a:t>(</a:t>
            </a:r>
            <a:r>
              <a:rPr lang="zh-CN" alt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roid Sans Fallback"/>
              </a:rPr>
              <a:t>包括</a:t>
            </a:r>
            <a:r>
              <a:rPr lang="en-US" altLang="zh-CN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roid Sans Fallback"/>
              </a:rPr>
              <a:t>TC</a:t>
            </a:r>
            <a:r>
              <a:rPr lang="zh-CN" alt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roid Sans Fallback"/>
              </a:rPr>
              <a:t>和</a:t>
            </a:r>
            <a:r>
              <a:rPr lang="en-US" altLang="zh-CN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roid Sans Fallback"/>
              </a:rPr>
              <a:t>IC)</a:t>
            </a:r>
            <a:r>
              <a:rPr lang="zh-CN" alt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roid Sans Fallback"/>
              </a:rPr>
              <a:t>中来自</a:t>
            </a:r>
            <a:r>
              <a:rPr lang="en-US" altLang="zh-CN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roid Sans Fallback"/>
              </a:rPr>
              <a:t>TC</a:t>
            </a:r>
            <a:r>
              <a:rPr lang="zh-CN" alt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roid Sans Fallback"/>
              </a:rPr>
              <a:t>的比例要大于之前的测量值</a:t>
            </a:r>
            <a:endParaRPr lang="en-US" altLang="zh-CN" sz="2000" b="1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Droid Sans Fallback"/>
            </a:endParaRPr>
          </a:p>
          <a:p>
            <a:pPr algn="just"/>
            <a:r>
              <a:rPr lang="en-US" altLang="zh-CN" sz="2000" b="1" dirty="0">
                <a:latin typeface="Garamond" panose="02020404030301010803" pitchFamily="18" charset="0"/>
                <a:ea typeface="Droid Sans Fallback"/>
                <a:cs typeface="FreeSans"/>
              </a:rPr>
              <a:t>LGN-M type-&gt;</a:t>
            </a:r>
            <a:r>
              <a:rPr lang="en-US" altLang="zh-CN" sz="2000" b="1" dirty="0">
                <a:effectLst/>
                <a:latin typeface="Garamond" panose="02020404030301010803" pitchFamily="18" charset="0"/>
                <a:ea typeface="Droid Sans Fallback"/>
                <a:cs typeface="FreeSans"/>
              </a:rPr>
              <a:t>4C</a:t>
            </a:r>
            <a:r>
              <a:rPr lang="en-US" altLang="zh-CN" sz="2000" b="1" dirty="0">
                <a:effectLst/>
                <a:latin typeface="Times New Roman" panose="02020603050405020304" pitchFamily="18" charset="0"/>
                <a:ea typeface="Droid Sans Fallback"/>
              </a:rPr>
              <a:t>α</a:t>
            </a:r>
            <a:r>
              <a:rPr lang="zh-CN" altLang="en-US" sz="2000" b="1" dirty="0">
                <a:effectLst/>
                <a:latin typeface="Times New Roman" panose="02020603050405020304" pitchFamily="18" charset="0"/>
                <a:ea typeface="Droid Sans Fallback"/>
              </a:rPr>
              <a:t>：</a:t>
            </a:r>
            <a:r>
              <a:rPr lang="en-US" altLang="zh-CN" sz="2000" b="1" dirty="0">
                <a:effectLst/>
                <a:latin typeface="Times New Roman" panose="02020603050405020304" pitchFamily="18" charset="0"/>
                <a:ea typeface="Droid Sans Fallback"/>
              </a:rPr>
              <a:t>TC/</a:t>
            </a:r>
            <a:r>
              <a:rPr lang="zh-CN" altLang="en-US" sz="2000" b="1" dirty="0">
                <a:effectLst/>
                <a:latin typeface="Times New Roman" panose="02020603050405020304" pitchFamily="18" charset="0"/>
                <a:ea typeface="Droid Sans Fallback"/>
              </a:rPr>
              <a:t>总兴奋性突触</a:t>
            </a:r>
            <a:r>
              <a:rPr lang="en-US" altLang="zh-CN" sz="2000" b="1" dirty="0">
                <a:effectLst/>
                <a:latin typeface="Times New Roman" panose="02020603050405020304" pitchFamily="18" charset="0"/>
                <a:ea typeface="Droid Sans Fallback"/>
              </a:rPr>
              <a:t>=15%, 2+</a:t>
            </a:r>
          </a:p>
          <a:p>
            <a:pPr algn="just"/>
            <a:r>
              <a:rPr lang="en-US" altLang="zh-CN" sz="2000" b="1" dirty="0">
                <a:latin typeface="Garamond" panose="02020404030301010803" pitchFamily="18" charset="0"/>
                <a:ea typeface="Droid Sans Fallback"/>
                <a:cs typeface="FreeSans"/>
              </a:rPr>
              <a:t>LGN-P type-&gt;</a:t>
            </a:r>
            <a:r>
              <a:rPr lang="en-US" altLang="zh-CN" sz="2000" b="1" dirty="0">
                <a:effectLst/>
                <a:latin typeface="Garamond" panose="02020404030301010803" pitchFamily="18" charset="0"/>
                <a:ea typeface="Droid Sans Fallback"/>
                <a:cs typeface="FreeSans"/>
              </a:rPr>
              <a:t>4C</a:t>
            </a:r>
            <a:r>
              <a:rPr lang="en-US" altLang="zh-CN" sz="2000" b="1" dirty="0">
                <a:effectLst/>
                <a:latin typeface="Times New Roman" panose="02020603050405020304" pitchFamily="18" charset="0"/>
                <a:ea typeface="Droid Sans Fallback"/>
              </a:rPr>
              <a:t>β: TC/</a:t>
            </a:r>
            <a:r>
              <a:rPr lang="zh-CN" altLang="en-US" sz="2000" b="1" dirty="0">
                <a:effectLst/>
                <a:latin typeface="Times New Roman" panose="02020603050405020304" pitchFamily="18" charset="0"/>
                <a:ea typeface="Droid Sans Fallback"/>
              </a:rPr>
              <a:t>总兴奋性突触</a:t>
            </a:r>
            <a:r>
              <a:rPr lang="en-US" altLang="zh-CN" sz="2000" b="1" dirty="0">
                <a:effectLst/>
                <a:latin typeface="Times New Roman" panose="02020603050405020304" pitchFamily="18" charset="0"/>
                <a:ea typeface="Droid Sans Fallback"/>
              </a:rPr>
              <a:t>=20%, 3+</a:t>
            </a:r>
            <a:endParaRPr lang="en-US" altLang="zh-CN" sz="2000" b="1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Droid Sans Fallback"/>
            </a:endParaRPr>
          </a:p>
          <a:p>
            <a:pPr algn="just"/>
            <a:endParaRPr lang="en-US" altLang="zh-CN" dirty="0">
              <a:effectLst/>
              <a:latin typeface="Times New Roman" panose="02020603050405020304" pitchFamily="18" charset="0"/>
              <a:ea typeface="Droid Sans Fallback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2BE96BC-7F99-E47C-0DEE-F820D67CBAF1}"/>
              </a:ext>
            </a:extLst>
          </p:cNvPr>
          <p:cNvSpPr txBox="1"/>
          <p:nvPr/>
        </p:nvSpPr>
        <p:spPr>
          <a:xfrm>
            <a:off x="2662532" y="8570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2019</a:t>
            </a:r>
            <a:r>
              <a:rPr lang="zh-CN" altLang="en-US" sz="2400" b="1" dirty="0"/>
              <a:t>年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DF8C6EC-382F-F808-7980-F65BFC24A382}"/>
              </a:ext>
            </a:extLst>
          </p:cNvPr>
          <p:cNvGrpSpPr/>
          <p:nvPr/>
        </p:nvGrpSpPr>
        <p:grpSpPr>
          <a:xfrm>
            <a:off x="7874079" y="1431609"/>
            <a:ext cx="4129063" cy="4638047"/>
            <a:chOff x="5756297" y="170696"/>
            <a:chExt cx="6754541" cy="5626200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3B1728B-C44D-9EB9-133B-50D25E83201D}"/>
                </a:ext>
              </a:extLst>
            </p:cNvPr>
            <p:cNvGrpSpPr/>
            <p:nvPr/>
          </p:nvGrpSpPr>
          <p:grpSpPr>
            <a:xfrm>
              <a:off x="5756297" y="170696"/>
              <a:ext cx="6754541" cy="5626200"/>
              <a:chOff x="883444" y="402384"/>
              <a:chExt cx="6754541" cy="5626200"/>
            </a:xfrm>
          </p:grpSpPr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E20F3C19-6E97-CF9D-ABC1-C7B3AB2064C6}"/>
                  </a:ext>
                </a:extLst>
              </p:cNvPr>
              <p:cNvGrpSpPr/>
              <p:nvPr/>
            </p:nvGrpSpPr>
            <p:grpSpPr>
              <a:xfrm>
                <a:off x="883444" y="402384"/>
                <a:ext cx="6754541" cy="5561493"/>
                <a:chOff x="857941" y="758027"/>
                <a:chExt cx="6754541" cy="5561493"/>
              </a:xfrm>
            </p:grpSpPr>
            <p:grpSp>
              <p:nvGrpSpPr>
                <p:cNvPr id="13" name="组合 12">
                  <a:extLst>
                    <a:ext uri="{FF2B5EF4-FFF2-40B4-BE49-F238E27FC236}">
                      <a16:creationId xmlns:a16="http://schemas.microsoft.com/office/drawing/2014/main" id="{17ECD37E-5A8C-E8F1-B91E-1F1F294B5323}"/>
                    </a:ext>
                  </a:extLst>
                </p:cNvPr>
                <p:cNvGrpSpPr/>
                <p:nvPr/>
              </p:nvGrpSpPr>
              <p:grpSpPr>
                <a:xfrm>
                  <a:off x="2310062" y="773267"/>
                  <a:ext cx="5302420" cy="5546253"/>
                  <a:chOff x="528308" y="636107"/>
                  <a:chExt cx="5302420" cy="5585785"/>
                </a:xfrm>
              </p:grpSpPr>
              <p:pic>
                <p:nvPicPr>
                  <p:cNvPr id="15" name="图片 14">
                    <a:extLst>
                      <a:ext uri="{FF2B5EF4-FFF2-40B4-BE49-F238E27FC236}">
                        <a16:creationId xmlns:a16="http://schemas.microsoft.com/office/drawing/2014/main" id="{A489ABE1-5FB4-F61A-CA73-8A4DB2B9E4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r="31089"/>
                  <a:stretch/>
                </p:blipFill>
                <p:spPr>
                  <a:xfrm>
                    <a:off x="528308" y="636107"/>
                    <a:ext cx="5302420" cy="5585785"/>
                  </a:xfrm>
                  <a:prstGeom prst="rect">
                    <a:avLst/>
                  </a:prstGeom>
                </p:spPr>
              </p:pic>
              <p:sp>
                <p:nvSpPr>
                  <p:cNvPr id="16" name="流程图: 接点 15">
                    <a:extLst>
                      <a:ext uri="{FF2B5EF4-FFF2-40B4-BE49-F238E27FC236}">
                        <a16:creationId xmlns:a16="http://schemas.microsoft.com/office/drawing/2014/main" id="{28A48F0C-41E9-07B1-4A3E-722D76EAE9AC}"/>
                      </a:ext>
                    </a:extLst>
                  </p:cNvPr>
                  <p:cNvSpPr/>
                  <p:nvPr/>
                </p:nvSpPr>
                <p:spPr>
                  <a:xfrm>
                    <a:off x="3776048" y="3794567"/>
                    <a:ext cx="271040" cy="266218"/>
                  </a:xfrm>
                  <a:prstGeom prst="flowChartConnector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dirty="0"/>
                      <a:t>I</a:t>
                    </a:r>
                    <a:endParaRPr lang="zh-CN" altLang="en-US" dirty="0"/>
                  </a:p>
                </p:txBody>
              </p:sp>
              <p:sp>
                <p:nvSpPr>
                  <p:cNvPr id="17" name="流程图: 接点 16">
                    <a:extLst>
                      <a:ext uri="{FF2B5EF4-FFF2-40B4-BE49-F238E27FC236}">
                        <a16:creationId xmlns:a16="http://schemas.microsoft.com/office/drawing/2014/main" id="{55862870-801C-F190-679C-61D56C32CE0C}"/>
                      </a:ext>
                    </a:extLst>
                  </p:cNvPr>
                  <p:cNvSpPr/>
                  <p:nvPr/>
                </p:nvSpPr>
                <p:spPr>
                  <a:xfrm>
                    <a:off x="4827608" y="4023167"/>
                    <a:ext cx="271040" cy="266218"/>
                  </a:xfrm>
                  <a:prstGeom prst="flowChartConnector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dirty="0"/>
                      <a:t>C</a:t>
                    </a:r>
                    <a:endParaRPr lang="zh-CN" altLang="en-US" dirty="0"/>
                  </a:p>
                </p:txBody>
              </p:sp>
              <p:sp>
                <p:nvSpPr>
                  <p:cNvPr id="18" name="流程图: 接点 17">
                    <a:extLst>
                      <a:ext uri="{FF2B5EF4-FFF2-40B4-BE49-F238E27FC236}">
                        <a16:creationId xmlns:a16="http://schemas.microsoft.com/office/drawing/2014/main" id="{00EA55E6-989A-0BD7-5C17-718B59A6A3FD}"/>
                      </a:ext>
                    </a:extLst>
                  </p:cNvPr>
                  <p:cNvSpPr/>
                  <p:nvPr/>
                </p:nvSpPr>
                <p:spPr>
                  <a:xfrm>
                    <a:off x="3760308" y="4648007"/>
                    <a:ext cx="271040" cy="266218"/>
                  </a:xfrm>
                  <a:prstGeom prst="flowChartConnector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dirty="0"/>
                      <a:t>I</a:t>
                    </a:r>
                    <a:endParaRPr lang="zh-CN" altLang="en-US" dirty="0"/>
                  </a:p>
                </p:txBody>
              </p:sp>
              <p:sp>
                <p:nvSpPr>
                  <p:cNvPr id="19" name="流程图: 接点 18">
                    <a:extLst>
                      <a:ext uri="{FF2B5EF4-FFF2-40B4-BE49-F238E27FC236}">
                        <a16:creationId xmlns:a16="http://schemas.microsoft.com/office/drawing/2014/main" id="{86583FA5-557F-BFF5-6046-11FADD43C173}"/>
                      </a:ext>
                    </a:extLst>
                  </p:cNvPr>
                  <p:cNvSpPr/>
                  <p:nvPr/>
                </p:nvSpPr>
                <p:spPr>
                  <a:xfrm>
                    <a:off x="4827608" y="4358447"/>
                    <a:ext cx="271040" cy="266218"/>
                  </a:xfrm>
                  <a:prstGeom prst="flowChartConnector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dirty="0"/>
                      <a:t>C</a:t>
                    </a:r>
                    <a:endParaRPr lang="zh-CN" altLang="en-US" dirty="0"/>
                  </a:p>
                </p:txBody>
              </p:sp>
            </p:grpSp>
            <p:pic>
              <p:nvPicPr>
                <p:cNvPr id="14" name="图片 13">
                  <a:extLst>
                    <a:ext uri="{FF2B5EF4-FFF2-40B4-BE49-F238E27FC236}">
                      <a16:creationId xmlns:a16="http://schemas.microsoft.com/office/drawing/2014/main" id="{82D0C8CE-7AB3-D73E-AE4F-8E40E5EF4B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82191" b="18227"/>
                <a:stretch/>
              </p:blipFill>
              <p:spPr>
                <a:xfrm>
                  <a:off x="857941" y="758027"/>
                  <a:ext cx="1412819" cy="4749095"/>
                </a:xfrm>
                <a:prstGeom prst="rect">
                  <a:avLst/>
                </a:prstGeom>
              </p:spPr>
            </p:pic>
          </p:grp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8D5A2FFF-1A27-69F3-2340-E8740CDEE97C}"/>
                  </a:ext>
                </a:extLst>
              </p:cNvPr>
              <p:cNvSpPr/>
              <p:nvPr/>
            </p:nvSpPr>
            <p:spPr>
              <a:xfrm>
                <a:off x="4036803" y="5087680"/>
                <a:ext cx="1605894" cy="940904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b="1" dirty="0">
                    <a:solidFill>
                      <a:schemeClr val="tx1"/>
                    </a:solidFill>
                  </a:rPr>
                  <a:t>Ocular dominance columns</a:t>
                </a:r>
                <a:endParaRPr lang="zh-CN" altLang="en-US" sz="16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" name="连接符: 肘形 11">
                <a:extLst>
                  <a:ext uri="{FF2B5EF4-FFF2-40B4-BE49-F238E27FC236}">
                    <a16:creationId xmlns:a16="http://schemas.microsoft.com/office/drawing/2014/main" id="{9CDE784C-C1B7-0192-66AD-8AD94EEAFB9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5416668" y="4691562"/>
                <a:ext cx="999779" cy="541510"/>
              </a:xfrm>
              <a:prstGeom prst="bentConnector3">
                <a:avLst>
                  <a:gd name="adj1" fmla="val -978"/>
                </a:avLst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9C2E816-5CB4-8893-33B3-A75520C56B6F}"/>
                </a:ext>
              </a:extLst>
            </p:cNvPr>
            <p:cNvSpPr/>
            <p:nvPr/>
          </p:nvSpPr>
          <p:spPr>
            <a:xfrm>
              <a:off x="10183683" y="3295547"/>
              <a:ext cx="2287398" cy="1201674"/>
            </a:xfrm>
            <a:prstGeom prst="rect">
              <a:avLst/>
            </a:prstGeom>
            <a:noFill/>
            <a:ln w="444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FA06A951-3CAB-B856-3E92-A5996215513C}"/>
              </a:ext>
            </a:extLst>
          </p:cNvPr>
          <p:cNvSpPr/>
          <p:nvPr/>
        </p:nvSpPr>
        <p:spPr>
          <a:xfrm>
            <a:off x="4686300" y="1397000"/>
            <a:ext cx="1993900" cy="330200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F136DE41-8ADD-4478-7623-E32120B689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2152" y="106880"/>
            <a:ext cx="1248650" cy="1171622"/>
          </a:xfrm>
          <a:prstGeom prst="rect">
            <a:avLst/>
          </a:prstGeom>
        </p:spPr>
      </p:pic>
      <p:sp>
        <p:nvSpPr>
          <p:cNvPr id="20" name="流程图: 接点 19">
            <a:extLst>
              <a:ext uri="{FF2B5EF4-FFF2-40B4-BE49-F238E27FC236}">
                <a16:creationId xmlns:a16="http://schemas.microsoft.com/office/drawing/2014/main" id="{09234231-62CB-0B3E-7951-2EE17895B092}"/>
              </a:ext>
            </a:extLst>
          </p:cNvPr>
          <p:cNvSpPr/>
          <p:nvPr/>
        </p:nvSpPr>
        <p:spPr>
          <a:xfrm>
            <a:off x="8414559" y="2317076"/>
            <a:ext cx="423665" cy="403368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</a:t>
            </a:r>
            <a:endParaRPr lang="zh-CN" altLang="en-US" dirty="0"/>
          </a:p>
        </p:txBody>
      </p:sp>
      <p:sp>
        <p:nvSpPr>
          <p:cNvPr id="22" name="流程图: 接点 21">
            <a:extLst>
              <a:ext uri="{FF2B5EF4-FFF2-40B4-BE49-F238E27FC236}">
                <a16:creationId xmlns:a16="http://schemas.microsoft.com/office/drawing/2014/main" id="{587D9DB9-8804-4405-FCF9-75C951FA2953}"/>
              </a:ext>
            </a:extLst>
          </p:cNvPr>
          <p:cNvSpPr/>
          <p:nvPr/>
        </p:nvSpPr>
        <p:spPr>
          <a:xfrm>
            <a:off x="8401859" y="4349076"/>
            <a:ext cx="423665" cy="403368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6828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0537517-87E7-7464-CA41-B27FF867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14" y="222194"/>
            <a:ext cx="6242371" cy="217181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E2F9DB7-6D97-6A8A-B578-8007A2AA849D}"/>
              </a:ext>
            </a:extLst>
          </p:cNvPr>
          <p:cNvSpPr/>
          <p:nvPr/>
        </p:nvSpPr>
        <p:spPr>
          <a:xfrm>
            <a:off x="787400" y="1574800"/>
            <a:ext cx="1765300" cy="241300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EC8BD6-9013-4FB1-C96D-9416C728F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990" y="3244893"/>
            <a:ext cx="6617942" cy="205614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F0CA6EE-5003-A9F6-7036-D7E9E5DA6E34}"/>
              </a:ext>
            </a:extLst>
          </p:cNvPr>
          <p:cNvSpPr txBox="1"/>
          <p:nvPr/>
        </p:nvSpPr>
        <p:spPr>
          <a:xfrm>
            <a:off x="7151577" y="800437"/>
            <a:ext cx="45193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数据：表达</a:t>
            </a:r>
            <a:r>
              <a:rPr lang="en-US" altLang="zh-CN" sz="2000" b="1" dirty="0"/>
              <a:t>Kv3.1b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PV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GABA</a:t>
            </a:r>
            <a:r>
              <a:rPr lang="zh-CN" altLang="en-US" sz="2000" b="1" dirty="0"/>
              <a:t>和</a:t>
            </a:r>
            <a:r>
              <a:rPr lang="en-US" altLang="zh-CN" sz="2000" b="1" dirty="0"/>
              <a:t>SMI-32</a:t>
            </a:r>
            <a:r>
              <a:rPr lang="zh-CN" altLang="en-US" sz="2000" b="1" dirty="0"/>
              <a:t>的神经元在猕猴</a:t>
            </a:r>
            <a:r>
              <a:rPr lang="en-US" altLang="zh-CN" sz="2000" b="1" dirty="0"/>
              <a:t>V1</a:t>
            </a:r>
            <a:r>
              <a:rPr lang="zh-CN" altLang="en-US" sz="2000" b="1" dirty="0"/>
              <a:t>皮层</a:t>
            </a:r>
            <a:r>
              <a:rPr lang="en-US" altLang="zh-CN" sz="2000" b="1" dirty="0"/>
              <a:t>6</a:t>
            </a:r>
            <a:r>
              <a:rPr lang="zh-CN" altLang="en-US" sz="2000" b="1" dirty="0"/>
              <a:t>层中的密度和分布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587AA3F-3277-181D-85B5-57FCA3BA0A18}"/>
              </a:ext>
            </a:extLst>
          </p:cNvPr>
          <p:cNvSpPr txBox="1"/>
          <p:nvPr/>
        </p:nvSpPr>
        <p:spPr>
          <a:xfrm>
            <a:off x="7014543" y="4673686"/>
            <a:ext cx="47934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Kv3.1b</a:t>
            </a:r>
            <a:r>
              <a:rPr lang="zh-CN" altLang="en-US" sz="1600" b="1" dirty="0"/>
              <a:t>：</a:t>
            </a:r>
            <a:r>
              <a:rPr lang="zh-CN" altLang="en-US" sz="1600" dirty="0">
                <a:solidFill>
                  <a:srgbClr val="FF0000"/>
                </a:solidFill>
              </a:rPr>
              <a:t>钾通道，</a:t>
            </a:r>
            <a:r>
              <a:rPr lang="en-US" altLang="zh-CN" sz="1600" dirty="0">
                <a:solidFill>
                  <a:srgbClr val="FF0000"/>
                </a:solidFill>
              </a:rPr>
              <a:t>fast-spiking</a:t>
            </a:r>
          </a:p>
          <a:p>
            <a:r>
              <a:rPr lang="en-US" altLang="zh-CN" sz="1600" b="1" dirty="0"/>
              <a:t>PV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parvalbumin</a:t>
            </a:r>
            <a:r>
              <a:rPr lang="zh-CN" altLang="en-US" sz="1600" dirty="0">
                <a:solidFill>
                  <a:srgbClr val="FF0000"/>
                </a:solidFill>
              </a:rPr>
              <a:t>，</a:t>
            </a:r>
            <a:r>
              <a:rPr lang="en-US" altLang="zh-CN" sz="1600" dirty="0">
                <a:solidFill>
                  <a:srgbClr val="FF0000"/>
                </a:solidFill>
              </a:rPr>
              <a:t> calcium-binding protein</a:t>
            </a:r>
          </a:p>
          <a:p>
            <a:r>
              <a:rPr lang="en-US" altLang="zh-CN" sz="1600" b="1" dirty="0"/>
              <a:t>GABA</a:t>
            </a:r>
            <a:r>
              <a:rPr lang="zh-CN" altLang="en-US" sz="1600" b="1" dirty="0"/>
              <a:t>：</a:t>
            </a:r>
            <a:r>
              <a:rPr lang="en-US" altLang="zh-CN" sz="1600" dirty="0">
                <a:solidFill>
                  <a:srgbClr val="FF0000"/>
                </a:solidFill>
              </a:rPr>
              <a:t>gamma-aminobutyric acid is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a neurotransmitter</a:t>
            </a:r>
            <a:r>
              <a:rPr lang="zh-CN" altLang="en-US" sz="1600" dirty="0">
                <a:solidFill>
                  <a:srgbClr val="FF0000"/>
                </a:solidFill>
              </a:rPr>
              <a:t>；抑制性神经元会合成和释放</a:t>
            </a:r>
            <a:r>
              <a:rPr lang="en-US" altLang="zh-CN" sz="1600" dirty="0">
                <a:solidFill>
                  <a:srgbClr val="FF0000"/>
                </a:solidFill>
              </a:rPr>
              <a:t>GABA</a:t>
            </a:r>
          </a:p>
          <a:p>
            <a:r>
              <a:rPr lang="en-US" altLang="zh-CN" sz="1600" b="1" dirty="0"/>
              <a:t>SMI-32</a:t>
            </a:r>
            <a:r>
              <a:rPr lang="zh-CN" altLang="en-US" sz="1600" b="1" dirty="0"/>
              <a:t>：</a:t>
            </a:r>
            <a:r>
              <a:rPr lang="en-US" altLang="zh-CN" sz="1600" dirty="0"/>
              <a:t>neurofilament antibody</a:t>
            </a:r>
            <a:endParaRPr lang="zh-CN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A99713E-0B83-B4D1-457D-1B26B4A1339B}"/>
                  </a:ext>
                </a:extLst>
              </p:cNvPr>
              <p:cNvSpPr txBox="1"/>
              <p:nvPr/>
            </p:nvSpPr>
            <p:spPr>
              <a:xfrm>
                <a:off x="7014543" y="2367730"/>
                <a:ext cx="4793443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/>
                  <a:t>在灵长类</a:t>
                </a:r>
                <a:r>
                  <a:rPr lang="en-US" altLang="zh-CN" b="1" dirty="0"/>
                  <a:t>V1</a:t>
                </a:r>
                <a:r>
                  <a:rPr lang="zh-CN" altLang="en-US" b="1" dirty="0"/>
                  <a:t>中发现：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在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M-pathway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涉及到的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4B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和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4C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CN" altLang="en-US" b="1" dirty="0">
                    <a:solidFill>
                      <a:srgbClr val="FF0000"/>
                    </a:solidFill>
                  </a:rPr>
                  <a:t>层里具有很多只表达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Kv3.1b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、同时并不表达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PV/GABA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的高频兴奋性神经元。</a:t>
                </a:r>
                <a:endParaRPr lang="en-US" altLang="zh-CN" b="1" dirty="0">
                  <a:solidFill>
                    <a:srgbClr val="FF0000"/>
                  </a:solidFill>
                </a:endParaRPr>
              </a:p>
              <a:p>
                <a:endParaRPr lang="en-US" altLang="zh-CN" sz="1800" b="1" dirty="0">
                  <a:solidFill>
                    <a:srgbClr val="FF0000"/>
                  </a:solidFill>
                </a:endParaRPr>
              </a:p>
              <a:p>
                <a:r>
                  <a:rPr lang="zh-CN" altLang="en-US" b="1" dirty="0"/>
                  <a:t>与鼠脑的情况很不一样</a:t>
                </a:r>
                <a:r>
                  <a:rPr lang="en-US" altLang="zh-CN" b="1" dirty="0"/>
                  <a:t>(Kv3.1b</a:t>
                </a:r>
                <a:r>
                  <a:rPr lang="zh-CN" altLang="en-US" b="1" dirty="0"/>
                  <a:t>和</a:t>
                </a:r>
                <a:r>
                  <a:rPr lang="en-US" altLang="zh-CN" b="1" dirty="0"/>
                  <a:t>PV</a:t>
                </a:r>
                <a:r>
                  <a:rPr lang="zh-CN" altLang="en-US" b="1" dirty="0"/>
                  <a:t>几乎是共表达的</a:t>
                </a:r>
                <a:r>
                  <a:rPr lang="en-US" altLang="zh-CN" b="1" dirty="0"/>
                  <a:t>)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A99713E-0B83-B4D1-457D-1B26B4A13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543" y="2367730"/>
                <a:ext cx="4793443" cy="1754326"/>
              </a:xfrm>
              <a:prstGeom prst="rect">
                <a:avLst/>
              </a:prstGeom>
              <a:blipFill>
                <a:blip r:embed="rId5"/>
                <a:stretch>
                  <a:fillRect l="-1145" t="-1736" r="-1018" b="-4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21B49DD5-8640-6B91-F8A0-A85FA08A9BD9}"/>
              </a:ext>
            </a:extLst>
          </p:cNvPr>
          <p:cNvSpPr txBox="1"/>
          <p:nvPr/>
        </p:nvSpPr>
        <p:spPr>
          <a:xfrm>
            <a:off x="6630743" y="218301"/>
            <a:ext cx="6093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2019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00476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CDA6220-0041-5895-A390-F4504004F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85" y="505258"/>
            <a:ext cx="8517772" cy="58474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C7A291-4CAB-CDE9-795F-E6E4F9EA9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6657" y="296603"/>
            <a:ext cx="2373086" cy="268497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244825A-9A74-024A-C47D-2154FB53A657}"/>
              </a:ext>
            </a:extLst>
          </p:cNvPr>
          <p:cNvSpPr txBox="1"/>
          <p:nvPr/>
        </p:nvSpPr>
        <p:spPr>
          <a:xfrm>
            <a:off x="8948057" y="3428999"/>
            <a:ext cx="3048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灵长类</a:t>
            </a:r>
            <a:r>
              <a:rPr lang="en-US" altLang="zh-CN" b="1" dirty="0">
                <a:solidFill>
                  <a:srgbClr val="FF0000"/>
                </a:solidFill>
              </a:rPr>
              <a:t>V1</a:t>
            </a:r>
            <a:r>
              <a:rPr lang="zh-CN" altLang="en-US" b="1" dirty="0">
                <a:solidFill>
                  <a:srgbClr val="FF0000"/>
                </a:solidFill>
              </a:rPr>
              <a:t>的特点：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Kv3.1b</a:t>
            </a:r>
            <a:r>
              <a:rPr lang="zh-CN" altLang="en-US" b="1" dirty="0">
                <a:solidFill>
                  <a:srgbClr val="FF0000"/>
                </a:solidFill>
              </a:rPr>
              <a:t>和</a:t>
            </a:r>
            <a:r>
              <a:rPr lang="en-US" altLang="zh-CN" b="1" dirty="0">
                <a:solidFill>
                  <a:srgbClr val="FF0000"/>
                </a:solidFill>
              </a:rPr>
              <a:t>PV</a:t>
            </a:r>
            <a:r>
              <a:rPr lang="zh-CN" altLang="en-US" b="1" dirty="0">
                <a:solidFill>
                  <a:srgbClr val="FF0000"/>
                </a:solidFill>
              </a:rPr>
              <a:t>或者</a:t>
            </a:r>
            <a:r>
              <a:rPr lang="en-US" altLang="zh-CN" b="1" dirty="0">
                <a:solidFill>
                  <a:srgbClr val="FF0000"/>
                </a:solidFill>
              </a:rPr>
              <a:t>GABA</a:t>
            </a:r>
            <a:r>
              <a:rPr lang="zh-CN" altLang="en-US" b="1" dirty="0">
                <a:solidFill>
                  <a:srgbClr val="FF0000"/>
                </a:solidFill>
              </a:rPr>
              <a:t>并非总是共表达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FB16649-22C5-A566-A95B-AC5A21923A0D}"/>
              </a:ext>
            </a:extLst>
          </p:cNvPr>
          <p:cNvSpPr/>
          <p:nvPr/>
        </p:nvSpPr>
        <p:spPr>
          <a:xfrm>
            <a:off x="1589314" y="2612571"/>
            <a:ext cx="587829" cy="81642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C00C13C-2142-5396-C2B9-B5C3F0B73B83}"/>
              </a:ext>
            </a:extLst>
          </p:cNvPr>
          <p:cNvSpPr/>
          <p:nvPr/>
        </p:nvSpPr>
        <p:spPr>
          <a:xfrm>
            <a:off x="9402603" y="1348766"/>
            <a:ext cx="1915886" cy="357371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DA69D30-71CC-7F2E-A3D3-EAB098FE41BE}"/>
              </a:ext>
            </a:extLst>
          </p:cNvPr>
          <p:cNvSpPr/>
          <p:nvPr/>
        </p:nvSpPr>
        <p:spPr>
          <a:xfrm>
            <a:off x="4148253" y="1683834"/>
            <a:ext cx="701465" cy="301084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24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8F5E7BA-5D90-EA5A-6D50-A88170C1E673}"/>
              </a:ext>
            </a:extLst>
          </p:cNvPr>
          <p:cNvSpPr txBox="1"/>
          <p:nvPr/>
        </p:nvSpPr>
        <p:spPr>
          <a:xfrm>
            <a:off x="658607" y="203358"/>
            <a:ext cx="4519320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AdvPA45C"/>
              </a:rPr>
              <a:t>Q</a:t>
            </a:r>
            <a:r>
              <a:rPr lang="zh-CN" altLang="en-US" sz="2400" b="1" dirty="0">
                <a:solidFill>
                  <a:srgbClr val="000000"/>
                </a:solidFill>
                <a:latin typeface="AdvPA45C"/>
              </a:rPr>
              <a:t>：</a:t>
            </a:r>
            <a:r>
              <a:rPr lang="en-US" altLang="zh-CN" sz="2400" b="1" dirty="0">
                <a:solidFill>
                  <a:srgbClr val="000000"/>
                </a:solidFill>
                <a:latin typeface="AdvPA45C"/>
              </a:rPr>
              <a:t>V1</a:t>
            </a:r>
            <a:r>
              <a:rPr lang="zh-CN" altLang="en-US" sz="2400" b="1" dirty="0">
                <a:solidFill>
                  <a:srgbClr val="000000"/>
                </a:solidFill>
                <a:latin typeface="AdvPA45C"/>
              </a:rPr>
              <a:t>的</a:t>
            </a:r>
            <a:r>
              <a:rPr lang="en-US" altLang="zh-CN" sz="2400" b="1" dirty="0">
                <a:solidFill>
                  <a:srgbClr val="000000"/>
                </a:solidFill>
                <a:latin typeface="AdvPA45C"/>
              </a:rPr>
              <a:t>Pinwheel orientation map</a:t>
            </a:r>
            <a:r>
              <a:rPr lang="zh-CN" altLang="en-US" sz="2400" b="1" dirty="0">
                <a:solidFill>
                  <a:srgbClr val="000000"/>
                </a:solidFill>
                <a:latin typeface="AdvPA45C"/>
              </a:rPr>
              <a:t>的来源？？</a:t>
            </a:r>
            <a:endParaRPr lang="en-US" altLang="zh-CN" sz="2400" b="1" dirty="0">
              <a:solidFill>
                <a:srgbClr val="000000"/>
              </a:solidFill>
              <a:latin typeface="AdvPA45C"/>
            </a:endParaRPr>
          </a:p>
          <a:p>
            <a:r>
              <a:rPr lang="en-US" altLang="zh-CN" sz="2400" b="1" dirty="0">
                <a:solidFill>
                  <a:srgbClr val="000000"/>
                </a:solidFill>
                <a:latin typeface="AdvPA45C"/>
              </a:rPr>
              <a:t>Q</a:t>
            </a:r>
            <a:r>
              <a:rPr lang="zh-CN" altLang="en-US" sz="2400" b="1" dirty="0">
                <a:solidFill>
                  <a:srgbClr val="000000"/>
                </a:solidFill>
                <a:latin typeface="AdvPA45C"/>
              </a:rPr>
              <a:t>：</a:t>
            </a:r>
            <a:r>
              <a:rPr lang="en-US" altLang="zh-CN" sz="2400" b="1" dirty="0">
                <a:solidFill>
                  <a:srgbClr val="000000"/>
                </a:solidFill>
                <a:latin typeface="AdvPA45C"/>
              </a:rPr>
              <a:t>V1 simple cell orientation selectivity</a:t>
            </a:r>
            <a:r>
              <a:rPr lang="zh-CN" altLang="en-US" sz="2400" b="1" dirty="0">
                <a:solidFill>
                  <a:srgbClr val="000000"/>
                </a:solidFill>
                <a:latin typeface="AdvPA45C"/>
              </a:rPr>
              <a:t>的形成机制？？</a:t>
            </a:r>
            <a:r>
              <a:rPr lang="en-US" altLang="zh-CN" sz="2400" b="1" dirty="0">
                <a:solidFill>
                  <a:srgbClr val="000000"/>
                </a:solidFill>
                <a:latin typeface="AdvPA45C"/>
              </a:rPr>
              <a:t> </a:t>
            </a:r>
            <a:endParaRPr lang="en-US" altLang="zh-CN" sz="2400" b="1" i="0" dirty="0">
              <a:solidFill>
                <a:srgbClr val="000000"/>
              </a:solidFill>
              <a:effectLst/>
              <a:latin typeface="AdvPA45C"/>
            </a:endParaRPr>
          </a:p>
          <a:p>
            <a:endParaRPr lang="en-US" altLang="zh-CN" sz="1800" b="1" i="0" dirty="0">
              <a:solidFill>
                <a:srgbClr val="000000"/>
              </a:solidFill>
              <a:effectLst/>
              <a:latin typeface="AdvPA45C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2A51F2-5F46-C998-0778-5B298553C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34367"/>
            <a:ext cx="5838718" cy="1287882"/>
          </a:xfrm>
          <a:prstGeom prst="rect">
            <a:avLst/>
          </a:prstGeom>
        </p:spPr>
      </p:pic>
      <p:pic>
        <p:nvPicPr>
          <p:cNvPr id="5" name="Picture 4" descr="七）8张图彻底剖析初级视觉皮层（纯干货） - 哔哩哔哩">
            <a:extLst>
              <a:ext uri="{FF2B5EF4-FFF2-40B4-BE49-F238E27FC236}">
                <a16:creationId xmlns:a16="http://schemas.microsoft.com/office/drawing/2014/main" id="{FD006C60-BEA3-93D4-0FBE-D8B336212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69" y="1861292"/>
            <a:ext cx="3753985" cy="222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4B7F2EF-3800-9559-1D9E-07FD715A4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5801" y="1347991"/>
            <a:ext cx="5728917" cy="74388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C50BFA2-124E-7F6C-9A6E-7CD9733234CB}"/>
              </a:ext>
            </a:extLst>
          </p:cNvPr>
          <p:cNvSpPr txBox="1"/>
          <p:nvPr/>
        </p:nvSpPr>
        <p:spPr>
          <a:xfrm>
            <a:off x="8126358" y="2205902"/>
            <a:ext cx="2300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2011</a:t>
            </a:r>
            <a:r>
              <a:rPr lang="zh-CN" altLang="en-US" dirty="0"/>
              <a:t>年</a:t>
            </a:r>
            <a:endParaRPr lang="en-US" altLang="zh-CN" dirty="0"/>
          </a:p>
          <a:p>
            <a:r>
              <a:rPr lang="zh-CN" altLang="en-US" dirty="0"/>
              <a:t>实验数据</a:t>
            </a:r>
            <a:r>
              <a:rPr lang="en-US" altLang="zh-CN" dirty="0"/>
              <a:t>+</a:t>
            </a:r>
            <a:r>
              <a:rPr lang="zh-CN" altLang="en-US" dirty="0"/>
              <a:t>理论模型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785A1AE-E683-DDB8-44FB-EF0EE4576564}"/>
              </a:ext>
            </a:extLst>
          </p:cNvPr>
          <p:cNvSpPr txBox="1"/>
          <p:nvPr/>
        </p:nvSpPr>
        <p:spPr>
          <a:xfrm>
            <a:off x="8089900" y="5208615"/>
            <a:ext cx="233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2016</a:t>
            </a:r>
            <a:r>
              <a:rPr lang="zh-CN" altLang="en-US" dirty="0"/>
              <a:t>年</a:t>
            </a:r>
            <a:endParaRPr lang="en-US" altLang="zh-CN" dirty="0"/>
          </a:p>
          <a:p>
            <a:r>
              <a:rPr lang="en-US" altLang="zh-CN" dirty="0"/>
              <a:t>Data-driven model</a:t>
            </a:r>
            <a:endParaRPr lang="zh-CN" altLang="en-US" dirty="0"/>
          </a:p>
        </p:txBody>
      </p:sp>
      <p:pic>
        <p:nvPicPr>
          <p:cNvPr id="1026" name="Picture 2" descr="Orientation selectivity - Wikipedia">
            <a:extLst>
              <a:ext uri="{FF2B5EF4-FFF2-40B4-BE49-F238E27FC236}">
                <a16:creationId xmlns:a16="http://schemas.microsoft.com/office/drawing/2014/main" id="{3A88C5F8-A7D6-C85F-94A9-EDCAF0461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82" y="4085400"/>
            <a:ext cx="2997889" cy="239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829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1223</Words>
  <Application>Microsoft Office PowerPoint</Application>
  <PresentationFormat>宽屏</PresentationFormat>
  <Paragraphs>194</Paragraphs>
  <Slides>17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1" baseType="lpstr">
      <vt:lpstr>AdvOTbf7bbdaa</vt:lpstr>
      <vt:lpstr>AdvPA45C</vt:lpstr>
      <vt:lpstr>Gotham A</vt:lpstr>
      <vt:lpstr>Minion-Regular</vt:lpstr>
      <vt:lpstr>Times-Roman</vt:lpstr>
      <vt:lpstr>TradeGothicLTStd</vt:lpstr>
      <vt:lpstr>等线</vt:lpstr>
      <vt:lpstr>等线 Light</vt:lpstr>
      <vt:lpstr>Arial</vt:lpstr>
      <vt:lpstr>Cambria Math</vt:lpstr>
      <vt:lpstr>Garamond</vt:lpstr>
      <vt:lpstr>Times New Roman</vt:lpstr>
      <vt:lpstr>Wingdings</vt:lpstr>
      <vt:lpstr>Office 主题​​</vt:lpstr>
      <vt:lpstr>灵长类初级视觉网络论文调研简报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jessiechen0102@outlook.com</dc:creator>
  <cp:lastModifiedBy>jessiechen0102@outlook.com</cp:lastModifiedBy>
  <cp:revision>36</cp:revision>
  <dcterms:created xsi:type="dcterms:W3CDTF">2022-05-13T05:10:07Z</dcterms:created>
  <dcterms:modified xsi:type="dcterms:W3CDTF">2022-05-13T12:24:41Z</dcterms:modified>
</cp:coreProperties>
</file>